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70" r:id="rId5"/>
    <p:sldId id="287" r:id="rId6"/>
    <p:sldId id="262" r:id="rId7"/>
    <p:sldId id="258" r:id="rId8"/>
    <p:sldId id="263" r:id="rId9"/>
    <p:sldId id="272" r:id="rId10"/>
    <p:sldId id="264" r:id="rId11"/>
    <p:sldId id="259" r:id="rId12"/>
    <p:sldId id="273" r:id="rId13"/>
    <p:sldId id="281" r:id="rId14"/>
    <p:sldId id="283" r:id="rId15"/>
    <p:sldId id="284" r:id="rId16"/>
    <p:sldId id="290" r:id="rId17"/>
    <p:sldId id="280" r:id="rId18"/>
    <p:sldId id="275" r:id="rId19"/>
    <p:sldId id="276" r:id="rId20"/>
    <p:sldId id="285" r:id="rId21"/>
    <p:sldId id="286" r:id="rId22"/>
    <p:sldId id="267" r:id="rId23"/>
    <p:sldId id="278" r:id="rId24"/>
    <p:sldId id="288" r:id="rId2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ch, Susan Ann" initials="RSA" lastIdx="1" clrIdx="0">
    <p:extLst>
      <p:ext uri="{19B8F6BF-5375-455C-9EA6-DF929625EA0E}">
        <p15:presenceInfo xmlns:p15="http://schemas.microsoft.com/office/powerpoint/2012/main" userId="S::sar32@psu.edu::7fb1d2da-bc70-4088-b306-1800ceeea3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ED8B89-5BB0-42D7-9DF5-684CD5DDEBB5}" v="11" dt="2020-02-10T16:35:55.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87421" autoAdjust="0"/>
  </p:normalViewPr>
  <p:slideViewPr>
    <p:cSldViewPr snapToGrid="0">
      <p:cViewPr varScale="1">
        <p:scale>
          <a:sx n="90" d="100"/>
          <a:sy n="90" d="100"/>
        </p:scale>
        <p:origin x="522" y="78"/>
      </p:cViewPr>
      <p:guideLst/>
    </p:cSldViewPr>
  </p:slideViewPr>
  <p:outlineViewPr>
    <p:cViewPr>
      <p:scale>
        <a:sx n="33" d="100"/>
        <a:sy n="33" d="100"/>
      </p:scale>
      <p:origin x="0" y="-864"/>
    </p:cViewPr>
  </p:outlineViewPr>
  <p:notesTextViewPr>
    <p:cViewPr>
      <p:scale>
        <a:sx n="50" d="100"/>
        <a:sy n="50" d="100"/>
      </p:scale>
      <p:origin x="0" y="0"/>
    </p:cViewPr>
  </p:notesTextViewPr>
  <p:notesViewPr>
    <p:cSldViewPr snapToGrid="0">
      <p:cViewPr varScale="1">
        <p:scale>
          <a:sx n="64" d="100"/>
          <a:sy n="64" d="100"/>
        </p:scale>
        <p:origin x="176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98960CE-A60C-4A94-8022-F79F0E05C68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9F8C4E-0AAC-48A0-94B2-9746E546A1F8}">
      <dgm:prSet/>
      <dgm:spPr/>
      <dgm:t>
        <a:bodyPr/>
        <a:lstStyle/>
        <a:p>
          <a:r>
            <a:rPr lang="en-US"/>
            <a:t>Systems are going away, say good-bye to IBIS and eBuy</a:t>
          </a:r>
        </a:p>
      </dgm:t>
    </dgm:pt>
    <dgm:pt modelId="{9851844A-1849-4A99-80A5-9D209E8D20D4}" type="parTrans" cxnId="{D209F6B7-1A47-4AD3-82BD-0195CD919885}">
      <dgm:prSet/>
      <dgm:spPr/>
      <dgm:t>
        <a:bodyPr/>
        <a:lstStyle/>
        <a:p>
          <a:endParaRPr lang="en-US"/>
        </a:p>
      </dgm:t>
    </dgm:pt>
    <dgm:pt modelId="{FFCD908A-6890-44E2-A781-5E8B04288753}" type="sibTrans" cxnId="{D209F6B7-1A47-4AD3-82BD-0195CD919885}">
      <dgm:prSet/>
      <dgm:spPr/>
      <dgm:t>
        <a:bodyPr/>
        <a:lstStyle/>
        <a:p>
          <a:endParaRPr lang="en-US"/>
        </a:p>
      </dgm:t>
    </dgm:pt>
    <dgm:pt modelId="{BB4EF4FD-9830-4EA7-A34B-748FA7FE1897}">
      <dgm:prSet/>
      <dgm:spPr/>
      <dgm:t>
        <a:bodyPr/>
        <a:lstStyle/>
        <a:p>
          <a:r>
            <a:rPr lang="en-US"/>
            <a:t>Concur (commonly referred to as ERS) will be expanding to include all p-cards</a:t>
          </a:r>
        </a:p>
      </dgm:t>
    </dgm:pt>
    <dgm:pt modelId="{4590667A-5911-427A-8C8E-B472D7155CEE}" type="parTrans" cxnId="{A943CC51-A3EA-46D5-A1DE-9D8CE995C9F8}">
      <dgm:prSet/>
      <dgm:spPr/>
      <dgm:t>
        <a:bodyPr/>
        <a:lstStyle/>
        <a:p>
          <a:endParaRPr lang="en-US"/>
        </a:p>
      </dgm:t>
    </dgm:pt>
    <dgm:pt modelId="{B6B8B182-0A7B-4492-958C-C36102CEC69C}" type="sibTrans" cxnId="{A943CC51-A3EA-46D5-A1DE-9D8CE995C9F8}">
      <dgm:prSet/>
      <dgm:spPr/>
      <dgm:t>
        <a:bodyPr/>
        <a:lstStyle/>
        <a:p>
          <a:endParaRPr lang="en-US"/>
        </a:p>
      </dgm:t>
    </dgm:pt>
    <dgm:pt modelId="{C323AFA0-D63B-4183-BABF-A706FDD32FF7}">
      <dgm:prSet/>
      <dgm:spPr/>
      <dgm:t>
        <a:bodyPr/>
        <a:lstStyle/>
        <a:p>
          <a:r>
            <a:rPr lang="en-US" dirty="0"/>
            <a:t>Cost centers (now internal orders) will be used on a limited basis to track expense</a:t>
          </a:r>
        </a:p>
      </dgm:t>
    </dgm:pt>
    <dgm:pt modelId="{089109DC-A870-4B73-97F9-D0F3E57C0646}" type="parTrans" cxnId="{2814359F-67D7-4542-9708-70AE2874014D}">
      <dgm:prSet/>
      <dgm:spPr/>
      <dgm:t>
        <a:bodyPr/>
        <a:lstStyle/>
        <a:p>
          <a:endParaRPr lang="en-US"/>
        </a:p>
      </dgm:t>
    </dgm:pt>
    <dgm:pt modelId="{F12803BE-EEC2-4D1A-BFC7-9DBB75B4569E}" type="sibTrans" cxnId="{2814359F-67D7-4542-9708-70AE2874014D}">
      <dgm:prSet/>
      <dgm:spPr/>
      <dgm:t>
        <a:bodyPr/>
        <a:lstStyle/>
        <a:p>
          <a:endParaRPr lang="en-US"/>
        </a:p>
      </dgm:t>
    </dgm:pt>
    <dgm:pt modelId="{7E02E23D-2D7A-439A-981B-ACAA7A2023BA}">
      <dgm:prSet/>
      <dgm:spPr/>
      <dgm:t>
        <a:bodyPr/>
        <a:lstStyle/>
        <a:p>
          <a:r>
            <a:rPr lang="en-US"/>
            <a:t>Reporting capabilities will be enhanced</a:t>
          </a:r>
        </a:p>
      </dgm:t>
    </dgm:pt>
    <dgm:pt modelId="{FD07EE0D-9388-4967-B4F2-24210D1F9CC1}" type="parTrans" cxnId="{363071C4-2C2E-4E46-86F6-613F554861FE}">
      <dgm:prSet/>
      <dgm:spPr/>
      <dgm:t>
        <a:bodyPr/>
        <a:lstStyle/>
        <a:p>
          <a:endParaRPr lang="en-US"/>
        </a:p>
      </dgm:t>
    </dgm:pt>
    <dgm:pt modelId="{09FAC6BE-591B-4759-A850-D91C872A13E9}" type="sibTrans" cxnId="{363071C4-2C2E-4E46-86F6-613F554861FE}">
      <dgm:prSet/>
      <dgm:spPr/>
      <dgm:t>
        <a:bodyPr/>
        <a:lstStyle/>
        <a:p>
          <a:endParaRPr lang="en-US"/>
        </a:p>
      </dgm:t>
    </dgm:pt>
    <dgm:pt modelId="{F116DED0-F164-4E06-95C3-6C9463F31085}">
      <dgm:prSet/>
      <dgm:spPr/>
      <dgm:t>
        <a:bodyPr/>
        <a:lstStyle/>
        <a:p>
          <a:r>
            <a:rPr lang="en-US"/>
            <a:t>Many more changes to come </a:t>
          </a:r>
        </a:p>
      </dgm:t>
    </dgm:pt>
    <dgm:pt modelId="{E3620A50-A7DF-4EB4-85E1-3A191FB682F7}" type="parTrans" cxnId="{84076767-DD7C-4665-B795-F9B0D48080B8}">
      <dgm:prSet/>
      <dgm:spPr/>
      <dgm:t>
        <a:bodyPr/>
        <a:lstStyle/>
        <a:p>
          <a:endParaRPr lang="en-US"/>
        </a:p>
      </dgm:t>
    </dgm:pt>
    <dgm:pt modelId="{F8953880-31CF-4E75-9AAD-C96D90DFCF69}" type="sibTrans" cxnId="{84076767-DD7C-4665-B795-F9B0D48080B8}">
      <dgm:prSet/>
      <dgm:spPr/>
      <dgm:t>
        <a:bodyPr/>
        <a:lstStyle/>
        <a:p>
          <a:endParaRPr lang="en-US"/>
        </a:p>
      </dgm:t>
    </dgm:pt>
    <dgm:pt modelId="{D7C2AA27-5827-45B3-A298-9414F7B1A01B}" type="pres">
      <dgm:prSet presAssocID="{798960CE-A60C-4A94-8022-F79F0E05C68E}" presName="root" presStyleCnt="0">
        <dgm:presLayoutVars>
          <dgm:dir/>
          <dgm:resizeHandles val="exact"/>
        </dgm:presLayoutVars>
      </dgm:prSet>
      <dgm:spPr/>
    </dgm:pt>
    <dgm:pt modelId="{A6174E9C-920E-4394-B6B2-F5DEAE6C9993}" type="pres">
      <dgm:prSet presAssocID="{D29F8C4E-0AAC-48A0-94B2-9746E546A1F8}" presName="compNode" presStyleCnt="0"/>
      <dgm:spPr/>
    </dgm:pt>
    <dgm:pt modelId="{F83742C1-AB94-4CA8-A8E7-539A8373AFF1}" type="pres">
      <dgm:prSet presAssocID="{D29F8C4E-0AAC-48A0-94B2-9746E546A1F8}" presName="bgRect" presStyleLbl="bgShp" presStyleIdx="0" presStyleCnt="5"/>
      <dgm:spPr/>
    </dgm:pt>
    <dgm:pt modelId="{E93AB22C-2690-4AAB-A57F-8B14E1ED06C9}" type="pres">
      <dgm:prSet presAssocID="{D29F8C4E-0AAC-48A0-94B2-9746E546A1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ontosaurus"/>
        </a:ext>
      </dgm:extLst>
    </dgm:pt>
    <dgm:pt modelId="{86EE809C-417F-4CE3-90A5-2B3FD62E5749}" type="pres">
      <dgm:prSet presAssocID="{D29F8C4E-0AAC-48A0-94B2-9746E546A1F8}" presName="spaceRect" presStyleCnt="0"/>
      <dgm:spPr/>
    </dgm:pt>
    <dgm:pt modelId="{63A75203-D068-4891-94B0-1A83B787DB75}" type="pres">
      <dgm:prSet presAssocID="{D29F8C4E-0AAC-48A0-94B2-9746E546A1F8}" presName="parTx" presStyleLbl="revTx" presStyleIdx="0" presStyleCnt="5">
        <dgm:presLayoutVars>
          <dgm:chMax val="0"/>
          <dgm:chPref val="0"/>
        </dgm:presLayoutVars>
      </dgm:prSet>
      <dgm:spPr/>
    </dgm:pt>
    <dgm:pt modelId="{D98436CC-D5A3-4A44-8A83-E087572678C8}" type="pres">
      <dgm:prSet presAssocID="{FFCD908A-6890-44E2-A781-5E8B04288753}" presName="sibTrans" presStyleCnt="0"/>
      <dgm:spPr/>
    </dgm:pt>
    <dgm:pt modelId="{C909E56A-D578-4828-9456-3E704B3BF9B0}" type="pres">
      <dgm:prSet presAssocID="{BB4EF4FD-9830-4EA7-A34B-748FA7FE1897}" presName="compNode" presStyleCnt="0"/>
      <dgm:spPr/>
    </dgm:pt>
    <dgm:pt modelId="{26F15915-28B8-46F3-BD05-2D23B295C42F}" type="pres">
      <dgm:prSet presAssocID="{BB4EF4FD-9830-4EA7-A34B-748FA7FE1897}" presName="bgRect" presStyleLbl="bgShp" presStyleIdx="1" presStyleCnt="5"/>
      <dgm:spPr/>
    </dgm:pt>
    <dgm:pt modelId="{21A2BD78-07EE-498C-A333-0B249B526DA6}" type="pres">
      <dgm:prSet presAssocID="{BB4EF4FD-9830-4EA7-A34B-748FA7FE189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ximize"/>
        </a:ext>
      </dgm:extLst>
    </dgm:pt>
    <dgm:pt modelId="{77334A85-BF6A-43AE-8FAA-C84266763543}" type="pres">
      <dgm:prSet presAssocID="{BB4EF4FD-9830-4EA7-A34B-748FA7FE1897}" presName="spaceRect" presStyleCnt="0"/>
      <dgm:spPr/>
    </dgm:pt>
    <dgm:pt modelId="{EA959854-CA59-4285-9731-C0BA05A73333}" type="pres">
      <dgm:prSet presAssocID="{BB4EF4FD-9830-4EA7-A34B-748FA7FE1897}" presName="parTx" presStyleLbl="revTx" presStyleIdx="1" presStyleCnt="5">
        <dgm:presLayoutVars>
          <dgm:chMax val="0"/>
          <dgm:chPref val="0"/>
        </dgm:presLayoutVars>
      </dgm:prSet>
      <dgm:spPr/>
    </dgm:pt>
    <dgm:pt modelId="{7CF552DA-C0B8-4044-BDCB-F80A228C7CDB}" type="pres">
      <dgm:prSet presAssocID="{B6B8B182-0A7B-4492-958C-C36102CEC69C}" presName="sibTrans" presStyleCnt="0"/>
      <dgm:spPr/>
    </dgm:pt>
    <dgm:pt modelId="{D8F69B18-6143-4D02-A112-00D405013267}" type="pres">
      <dgm:prSet presAssocID="{C323AFA0-D63B-4183-BABF-A706FDD32FF7}" presName="compNode" presStyleCnt="0"/>
      <dgm:spPr/>
    </dgm:pt>
    <dgm:pt modelId="{61CBF0B4-5C1E-4B7B-8FE0-3F95F38097DA}" type="pres">
      <dgm:prSet presAssocID="{C323AFA0-D63B-4183-BABF-A706FDD32FF7}" presName="bgRect" presStyleLbl="bgShp" presStyleIdx="2" presStyleCnt="5"/>
      <dgm:spPr/>
    </dgm:pt>
    <dgm:pt modelId="{0DF7BC7A-3624-4C6A-82BB-24B013CABDD3}" type="pres">
      <dgm:prSet presAssocID="{C323AFA0-D63B-4183-BABF-A706FDD32F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o sign"/>
        </a:ext>
      </dgm:extLst>
    </dgm:pt>
    <dgm:pt modelId="{1392EADE-83F5-4AEC-9B3B-DCD8F34FC724}" type="pres">
      <dgm:prSet presAssocID="{C323AFA0-D63B-4183-BABF-A706FDD32FF7}" presName="spaceRect" presStyleCnt="0"/>
      <dgm:spPr/>
    </dgm:pt>
    <dgm:pt modelId="{08B8740F-8D05-4E48-84B6-05C1B0E16304}" type="pres">
      <dgm:prSet presAssocID="{C323AFA0-D63B-4183-BABF-A706FDD32FF7}" presName="parTx" presStyleLbl="revTx" presStyleIdx="2" presStyleCnt="5">
        <dgm:presLayoutVars>
          <dgm:chMax val="0"/>
          <dgm:chPref val="0"/>
        </dgm:presLayoutVars>
      </dgm:prSet>
      <dgm:spPr/>
    </dgm:pt>
    <dgm:pt modelId="{E12797B0-0B97-4BD8-A6CC-531D197399F3}" type="pres">
      <dgm:prSet presAssocID="{F12803BE-EEC2-4D1A-BFC7-9DBB75B4569E}" presName="sibTrans" presStyleCnt="0"/>
      <dgm:spPr/>
    </dgm:pt>
    <dgm:pt modelId="{3D424BDB-3FE4-4110-A475-255CA3FB98EC}" type="pres">
      <dgm:prSet presAssocID="{7E02E23D-2D7A-439A-981B-ACAA7A2023BA}" presName="compNode" presStyleCnt="0"/>
      <dgm:spPr/>
    </dgm:pt>
    <dgm:pt modelId="{B981769A-2BC9-4F07-B92C-3187E38556F3}" type="pres">
      <dgm:prSet presAssocID="{7E02E23D-2D7A-439A-981B-ACAA7A2023BA}" presName="bgRect" presStyleLbl="bgShp" presStyleIdx="3" presStyleCnt="5"/>
      <dgm:spPr/>
    </dgm:pt>
    <dgm:pt modelId="{561A56BC-B19C-40E3-8795-E082A6CADE05}" type="pres">
      <dgm:prSet presAssocID="{7E02E23D-2D7A-439A-981B-ACAA7A2023B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B999EF35-D811-4817-968F-D2786592553C}" type="pres">
      <dgm:prSet presAssocID="{7E02E23D-2D7A-439A-981B-ACAA7A2023BA}" presName="spaceRect" presStyleCnt="0"/>
      <dgm:spPr/>
    </dgm:pt>
    <dgm:pt modelId="{BA312FAF-183D-4383-8011-576C879665D5}" type="pres">
      <dgm:prSet presAssocID="{7E02E23D-2D7A-439A-981B-ACAA7A2023BA}" presName="parTx" presStyleLbl="revTx" presStyleIdx="3" presStyleCnt="5">
        <dgm:presLayoutVars>
          <dgm:chMax val="0"/>
          <dgm:chPref val="0"/>
        </dgm:presLayoutVars>
      </dgm:prSet>
      <dgm:spPr/>
    </dgm:pt>
    <dgm:pt modelId="{C900C61C-FB31-4CD1-AD4F-F608839363E3}" type="pres">
      <dgm:prSet presAssocID="{09FAC6BE-591B-4759-A850-D91C872A13E9}" presName="sibTrans" presStyleCnt="0"/>
      <dgm:spPr/>
    </dgm:pt>
    <dgm:pt modelId="{F98DF49F-839B-4DE0-915B-F19294CA0E07}" type="pres">
      <dgm:prSet presAssocID="{F116DED0-F164-4E06-95C3-6C9463F31085}" presName="compNode" presStyleCnt="0"/>
      <dgm:spPr/>
    </dgm:pt>
    <dgm:pt modelId="{10C0DBD8-1BBE-4395-81C6-9F0A19D582AD}" type="pres">
      <dgm:prSet presAssocID="{F116DED0-F164-4E06-95C3-6C9463F31085}" presName="bgRect" presStyleLbl="bgShp" presStyleIdx="4" presStyleCnt="5"/>
      <dgm:spPr/>
    </dgm:pt>
    <dgm:pt modelId="{6B5EEE30-5F73-4354-BEFC-EA1B7C8C1C78}" type="pres">
      <dgm:prSet presAssocID="{F116DED0-F164-4E06-95C3-6C9463F310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orOpen"/>
        </a:ext>
      </dgm:extLst>
    </dgm:pt>
    <dgm:pt modelId="{BD873E1C-B7FC-4D1E-9F11-0FC70E27A8FB}" type="pres">
      <dgm:prSet presAssocID="{F116DED0-F164-4E06-95C3-6C9463F31085}" presName="spaceRect" presStyleCnt="0"/>
      <dgm:spPr/>
    </dgm:pt>
    <dgm:pt modelId="{83B95972-9E3A-4B7D-9370-0177EE45A484}" type="pres">
      <dgm:prSet presAssocID="{F116DED0-F164-4E06-95C3-6C9463F31085}" presName="parTx" presStyleLbl="revTx" presStyleIdx="4" presStyleCnt="5">
        <dgm:presLayoutVars>
          <dgm:chMax val="0"/>
          <dgm:chPref val="0"/>
        </dgm:presLayoutVars>
      </dgm:prSet>
      <dgm:spPr/>
    </dgm:pt>
  </dgm:ptLst>
  <dgm:cxnLst>
    <dgm:cxn modelId="{43F7A529-D19C-4054-BC51-5653D66874C2}" type="presOf" srcId="{C323AFA0-D63B-4183-BABF-A706FDD32FF7}" destId="{08B8740F-8D05-4E48-84B6-05C1B0E16304}" srcOrd="0" destOrd="0" presId="urn:microsoft.com/office/officeart/2018/2/layout/IconVerticalSolidList"/>
    <dgm:cxn modelId="{2E6C4B30-C830-48BE-A0E7-18F42467CCD4}" type="presOf" srcId="{798960CE-A60C-4A94-8022-F79F0E05C68E}" destId="{D7C2AA27-5827-45B3-A298-9414F7B1A01B}" srcOrd="0" destOrd="0" presId="urn:microsoft.com/office/officeart/2018/2/layout/IconVerticalSolidList"/>
    <dgm:cxn modelId="{84076767-DD7C-4665-B795-F9B0D48080B8}" srcId="{798960CE-A60C-4A94-8022-F79F0E05C68E}" destId="{F116DED0-F164-4E06-95C3-6C9463F31085}" srcOrd="4" destOrd="0" parTransId="{E3620A50-A7DF-4EB4-85E1-3A191FB682F7}" sibTransId="{F8953880-31CF-4E75-9AAD-C96D90DFCF69}"/>
    <dgm:cxn modelId="{A943CC51-A3EA-46D5-A1DE-9D8CE995C9F8}" srcId="{798960CE-A60C-4A94-8022-F79F0E05C68E}" destId="{BB4EF4FD-9830-4EA7-A34B-748FA7FE1897}" srcOrd="1" destOrd="0" parTransId="{4590667A-5911-427A-8C8E-B472D7155CEE}" sibTransId="{B6B8B182-0A7B-4492-958C-C36102CEC69C}"/>
    <dgm:cxn modelId="{E3EB0C88-32A1-4978-9E51-C06E165497B3}" type="presOf" srcId="{F116DED0-F164-4E06-95C3-6C9463F31085}" destId="{83B95972-9E3A-4B7D-9370-0177EE45A484}" srcOrd="0" destOrd="0" presId="urn:microsoft.com/office/officeart/2018/2/layout/IconVerticalSolidList"/>
    <dgm:cxn modelId="{99CC6097-B2D0-4730-B247-129E790748FB}" type="presOf" srcId="{D29F8C4E-0AAC-48A0-94B2-9746E546A1F8}" destId="{63A75203-D068-4891-94B0-1A83B787DB75}" srcOrd="0" destOrd="0" presId="urn:microsoft.com/office/officeart/2018/2/layout/IconVerticalSolidList"/>
    <dgm:cxn modelId="{2814359F-67D7-4542-9708-70AE2874014D}" srcId="{798960CE-A60C-4A94-8022-F79F0E05C68E}" destId="{C323AFA0-D63B-4183-BABF-A706FDD32FF7}" srcOrd="2" destOrd="0" parTransId="{089109DC-A870-4B73-97F9-D0F3E57C0646}" sibTransId="{F12803BE-EEC2-4D1A-BFC7-9DBB75B4569E}"/>
    <dgm:cxn modelId="{D209F6B7-1A47-4AD3-82BD-0195CD919885}" srcId="{798960CE-A60C-4A94-8022-F79F0E05C68E}" destId="{D29F8C4E-0AAC-48A0-94B2-9746E546A1F8}" srcOrd="0" destOrd="0" parTransId="{9851844A-1849-4A99-80A5-9D209E8D20D4}" sibTransId="{FFCD908A-6890-44E2-A781-5E8B04288753}"/>
    <dgm:cxn modelId="{363071C4-2C2E-4E46-86F6-613F554861FE}" srcId="{798960CE-A60C-4A94-8022-F79F0E05C68E}" destId="{7E02E23D-2D7A-439A-981B-ACAA7A2023BA}" srcOrd="3" destOrd="0" parTransId="{FD07EE0D-9388-4967-B4F2-24210D1F9CC1}" sibTransId="{09FAC6BE-591B-4759-A850-D91C872A13E9}"/>
    <dgm:cxn modelId="{53E327D1-B98A-4B7D-89CE-CF20A3CD7149}" type="presOf" srcId="{BB4EF4FD-9830-4EA7-A34B-748FA7FE1897}" destId="{EA959854-CA59-4285-9731-C0BA05A73333}" srcOrd="0" destOrd="0" presId="urn:microsoft.com/office/officeart/2018/2/layout/IconVerticalSolidList"/>
    <dgm:cxn modelId="{D2CC4BD9-0AF4-490A-A2B1-E2BF4AFCFBE6}" type="presOf" srcId="{7E02E23D-2D7A-439A-981B-ACAA7A2023BA}" destId="{BA312FAF-183D-4383-8011-576C879665D5}" srcOrd="0" destOrd="0" presId="urn:microsoft.com/office/officeart/2018/2/layout/IconVerticalSolidList"/>
    <dgm:cxn modelId="{56A0240A-5AC3-4EB1-8D7D-FE09D58C119F}" type="presParOf" srcId="{D7C2AA27-5827-45B3-A298-9414F7B1A01B}" destId="{A6174E9C-920E-4394-B6B2-F5DEAE6C9993}" srcOrd="0" destOrd="0" presId="urn:microsoft.com/office/officeart/2018/2/layout/IconVerticalSolidList"/>
    <dgm:cxn modelId="{60257BD7-D527-44E5-900E-22C62DB9D685}" type="presParOf" srcId="{A6174E9C-920E-4394-B6B2-F5DEAE6C9993}" destId="{F83742C1-AB94-4CA8-A8E7-539A8373AFF1}" srcOrd="0" destOrd="0" presId="urn:microsoft.com/office/officeart/2018/2/layout/IconVerticalSolidList"/>
    <dgm:cxn modelId="{EEE5EAF9-BAF6-4832-BE94-D0BE9BA73BC3}" type="presParOf" srcId="{A6174E9C-920E-4394-B6B2-F5DEAE6C9993}" destId="{E93AB22C-2690-4AAB-A57F-8B14E1ED06C9}" srcOrd="1" destOrd="0" presId="urn:microsoft.com/office/officeart/2018/2/layout/IconVerticalSolidList"/>
    <dgm:cxn modelId="{33B46381-FB07-4615-9286-C096EFD7C6A1}" type="presParOf" srcId="{A6174E9C-920E-4394-B6B2-F5DEAE6C9993}" destId="{86EE809C-417F-4CE3-90A5-2B3FD62E5749}" srcOrd="2" destOrd="0" presId="urn:microsoft.com/office/officeart/2018/2/layout/IconVerticalSolidList"/>
    <dgm:cxn modelId="{79A3A2B0-3C23-4F43-967F-6CB86103AB52}" type="presParOf" srcId="{A6174E9C-920E-4394-B6B2-F5DEAE6C9993}" destId="{63A75203-D068-4891-94B0-1A83B787DB75}" srcOrd="3" destOrd="0" presId="urn:microsoft.com/office/officeart/2018/2/layout/IconVerticalSolidList"/>
    <dgm:cxn modelId="{17236431-3597-494E-877F-88460C561BD7}" type="presParOf" srcId="{D7C2AA27-5827-45B3-A298-9414F7B1A01B}" destId="{D98436CC-D5A3-4A44-8A83-E087572678C8}" srcOrd="1" destOrd="0" presId="urn:microsoft.com/office/officeart/2018/2/layout/IconVerticalSolidList"/>
    <dgm:cxn modelId="{DC414EDF-F5F2-49AE-919A-5E5349863F05}" type="presParOf" srcId="{D7C2AA27-5827-45B3-A298-9414F7B1A01B}" destId="{C909E56A-D578-4828-9456-3E704B3BF9B0}" srcOrd="2" destOrd="0" presId="urn:microsoft.com/office/officeart/2018/2/layout/IconVerticalSolidList"/>
    <dgm:cxn modelId="{FFD01470-5F58-4DA8-8534-56D3C728CCDD}" type="presParOf" srcId="{C909E56A-D578-4828-9456-3E704B3BF9B0}" destId="{26F15915-28B8-46F3-BD05-2D23B295C42F}" srcOrd="0" destOrd="0" presId="urn:microsoft.com/office/officeart/2018/2/layout/IconVerticalSolidList"/>
    <dgm:cxn modelId="{D12561DD-215D-4FF4-82C8-03F83CC9EB4B}" type="presParOf" srcId="{C909E56A-D578-4828-9456-3E704B3BF9B0}" destId="{21A2BD78-07EE-498C-A333-0B249B526DA6}" srcOrd="1" destOrd="0" presId="urn:microsoft.com/office/officeart/2018/2/layout/IconVerticalSolidList"/>
    <dgm:cxn modelId="{CFA5A7D9-6695-4AC0-AD6A-48138D4CC47E}" type="presParOf" srcId="{C909E56A-D578-4828-9456-3E704B3BF9B0}" destId="{77334A85-BF6A-43AE-8FAA-C84266763543}" srcOrd="2" destOrd="0" presId="urn:microsoft.com/office/officeart/2018/2/layout/IconVerticalSolidList"/>
    <dgm:cxn modelId="{0FA039B5-BE8C-4EE9-B579-C15E5F5172C7}" type="presParOf" srcId="{C909E56A-D578-4828-9456-3E704B3BF9B0}" destId="{EA959854-CA59-4285-9731-C0BA05A73333}" srcOrd="3" destOrd="0" presId="urn:microsoft.com/office/officeart/2018/2/layout/IconVerticalSolidList"/>
    <dgm:cxn modelId="{DF8DBEBA-CA2C-47E1-8FA8-684292D14C55}" type="presParOf" srcId="{D7C2AA27-5827-45B3-A298-9414F7B1A01B}" destId="{7CF552DA-C0B8-4044-BDCB-F80A228C7CDB}" srcOrd="3" destOrd="0" presId="urn:microsoft.com/office/officeart/2018/2/layout/IconVerticalSolidList"/>
    <dgm:cxn modelId="{19E554BA-31F2-4D4C-9292-6223F2F8AB7C}" type="presParOf" srcId="{D7C2AA27-5827-45B3-A298-9414F7B1A01B}" destId="{D8F69B18-6143-4D02-A112-00D405013267}" srcOrd="4" destOrd="0" presId="urn:microsoft.com/office/officeart/2018/2/layout/IconVerticalSolidList"/>
    <dgm:cxn modelId="{F0F528EC-DCA6-40AE-9582-C4C68D2EFBF6}" type="presParOf" srcId="{D8F69B18-6143-4D02-A112-00D405013267}" destId="{61CBF0B4-5C1E-4B7B-8FE0-3F95F38097DA}" srcOrd="0" destOrd="0" presId="urn:microsoft.com/office/officeart/2018/2/layout/IconVerticalSolidList"/>
    <dgm:cxn modelId="{98B879DB-1DA8-4F09-AD25-71343FB0CED8}" type="presParOf" srcId="{D8F69B18-6143-4D02-A112-00D405013267}" destId="{0DF7BC7A-3624-4C6A-82BB-24B013CABDD3}" srcOrd="1" destOrd="0" presId="urn:microsoft.com/office/officeart/2018/2/layout/IconVerticalSolidList"/>
    <dgm:cxn modelId="{197C8BA7-9436-47C5-BD44-72CEF9CBA545}" type="presParOf" srcId="{D8F69B18-6143-4D02-A112-00D405013267}" destId="{1392EADE-83F5-4AEC-9B3B-DCD8F34FC724}" srcOrd="2" destOrd="0" presId="urn:microsoft.com/office/officeart/2018/2/layout/IconVerticalSolidList"/>
    <dgm:cxn modelId="{418329B1-7930-4E73-A7F2-46507B61833C}" type="presParOf" srcId="{D8F69B18-6143-4D02-A112-00D405013267}" destId="{08B8740F-8D05-4E48-84B6-05C1B0E16304}" srcOrd="3" destOrd="0" presId="urn:microsoft.com/office/officeart/2018/2/layout/IconVerticalSolidList"/>
    <dgm:cxn modelId="{70BF27B6-0275-4242-80FA-0E7A600B153D}" type="presParOf" srcId="{D7C2AA27-5827-45B3-A298-9414F7B1A01B}" destId="{E12797B0-0B97-4BD8-A6CC-531D197399F3}" srcOrd="5" destOrd="0" presId="urn:microsoft.com/office/officeart/2018/2/layout/IconVerticalSolidList"/>
    <dgm:cxn modelId="{F78C46A5-8F11-4E5B-8426-7433E46BA284}" type="presParOf" srcId="{D7C2AA27-5827-45B3-A298-9414F7B1A01B}" destId="{3D424BDB-3FE4-4110-A475-255CA3FB98EC}" srcOrd="6" destOrd="0" presId="urn:microsoft.com/office/officeart/2018/2/layout/IconVerticalSolidList"/>
    <dgm:cxn modelId="{3AE4D5D9-9E43-4071-85C6-397032444C14}" type="presParOf" srcId="{3D424BDB-3FE4-4110-A475-255CA3FB98EC}" destId="{B981769A-2BC9-4F07-B92C-3187E38556F3}" srcOrd="0" destOrd="0" presId="urn:microsoft.com/office/officeart/2018/2/layout/IconVerticalSolidList"/>
    <dgm:cxn modelId="{47017C21-B8E8-4EE0-9F9F-2331308AB0AC}" type="presParOf" srcId="{3D424BDB-3FE4-4110-A475-255CA3FB98EC}" destId="{561A56BC-B19C-40E3-8795-E082A6CADE05}" srcOrd="1" destOrd="0" presId="urn:microsoft.com/office/officeart/2018/2/layout/IconVerticalSolidList"/>
    <dgm:cxn modelId="{0AA6317E-0E88-4E19-88FA-D3A83412B89A}" type="presParOf" srcId="{3D424BDB-3FE4-4110-A475-255CA3FB98EC}" destId="{B999EF35-D811-4817-968F-D2786592553C}" srcOrd="2" destOrd="0" presId="urn:microsoft.com/office/officeart/2018/2/layout/IconVerticalSolidList"/>
    <dgm:cxn modelId="{56A38810-03DE-4A1F-9B14-E41DB9781015}" type="presParOf" srcId="{3D424BDB-3FE4-4110-A475-255CA3FB98EC}" destId="{BA312FAF-183D-4383-8011-576C879665D5}" srcOrd="3" destOrd="0" presId="urn:microsoft.com/office/officeart/2018/2/layout/IconVerticalSolidList"/>
    <dgm:cxn modelId="{02A17933-38D0-4C96-B32E-FF4D61D60ED4}" type="presParOf" srcId="{D7C2AA27-5827-45B3-A298-9414F7B1A01B}" destId="{C900C61C-FB31-4CD1-AD4F-F608839363E3}" srcOrd="7" destOrd="0" presId="urn:microsoft.com/office/officeart/2018/2/layout/IconVerticalSolidList"/>
    <dgm:cxn modelId="{8BB1C0D2-B4BC-49BF-8FA1-5689B32A4FDA}" type="presParOf" srcId="{D7C2AA27-5827-45B3-A298-9414F7B1A01B}" destId="{F98DF49F-839B-4DE0-915B-F19294CA0E07}" srcOrd="8" destOrd="0" presId="urn:microsoft.com/office/officeart/2018/2/layout/IconVerticalSolidList"/>
    <dgm:cxn modelId="{ECB3834E-B3BF-4592-8752-D192EF9C49C4}" type="presParOf" srcId="{F98DF49F-839B-4DE0-915B-F19294CA0E07}" destId="{10C0DBD8-1BBE-4395-81C6-9F0A19D582AD}" srcOrd="0" destOrd="0" presId="urn:microsoft.com/office/officeart/2018/2/layout/IconVerticalSolidList"/>
    <dgm:cxn modelId="{E4FF72D9-FD53-41A4-ACAF-49215AFD0E9A}" type="presParOf" srcId="{F98DF49F-839B-4DE0-915B-F19294CA0E07}" destId="{6B5EEE30-5F73-4354-BEFC-EA1B7C8C1C78}" srcOrd="1" destOrd="0" presId="urn:microsoft.com/office/officeart/2018/2/layout/IconVerticalSolidList"/>
    <dgm:cxn modelId="{A13C2C43-8840-43E6-8FEB-7A9A35F9D18D}" type="presParOf" srcId="{F98DF49F-839B-4DE0-915B-F19294CA0E07}" destId="{BD873E1C-B7FC-4D1E-9F11-0FC70E27A8FB}" srcOrd="2" destOrd="0" presId="urn:microsoft.com/office/officeart/2018/2/layout/IconVerticalSolidList"/>
    <dgm:cxn modelId="{2FAF6737-52A9-48A0-BE3D-3D7421687D8E}" type="presParOf" srcId="{F98DF49F-839B-4DE0-915B-F19294CA0E07}" destId="{83B95972-9E3A-4B7D-9370-0177EE45A4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742C1-AB94-4CA8-A8E7-539A8373AFF1}">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3AB22C-2690-4AAB-A57F-8B14E1ED06C9}">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A75203-D068-4891-94B0-1A83B787DB75}">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Systems are going away, say good-bye to IBIS and eBuy</a:t>
          </a:r>
        </a:p>
      </dsp:txBody>
      <dsp:txXfrm>
        <a:off x="1131174" y="4597"/>
        <a:ext cx="5382429" cy="979371"/>
      </dsp:txXfrm>
    </dsp:sp>
    <dsp:sp modelId="{26F15915-28B8-46F3-BD05-2D23B295C42F}">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2BD78-07EE-498C-A333-0B249B526DA6}">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59854-CA59-4285-9731-C0BA05A73333}">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Concur (commonly referred to as ERS) will be expanding to include all p-cards</a:t>
          </a:r>
        </a:p>
      </dsp:txBody>
      <dsp:txXfrm>
        <a:off x="1131174" y="1228812"/>
        <a:ext cx="5382429" cy="979371"/>
      </dsp:txXfrm>
    </dsp:sp>
    <dsp:sp modelId="{61CBF0B4-5C1E-4B7B-8FE0-3F95F38097DA}">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F7BC7A-3624-4C6A-82BB-24B013CABDD3}">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8740F-8D05-4E48-84B6-05C1B0E1630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dirty="0"/>
            <a:t>Cost centers (now internal orders) will be used on a limited basis to track expense</a:t>
          </a:r>
        </a:p>
      </dsp:txBody>
      <dsp:txXfrm>
        <a:off x="1131174" y="2453027"/>
        <a:ext cx="5382429" cy="979371"/>
      </dsp:txXfrm>
    </dsp:sp>
    <dsp:sp modelId="{B981769A-2BC9-4F07-B92C-3187E38556F3}">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A56BC-B19C-40E3-8795-E082A6CADE05}">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12FAF-183D-4383-8011-576C879665D5}">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Reporting capabilities will be enhanced</a:t>
          </a:r>
        </a:p>
      </dsp:txBody>
      <dsp:txXfrm>
        <a:off x="1131174" y="3677241"/>
        <a:ext cx="5382429" cy="979371"/>
      </dsp:txXfrm>
    </dsp:sp>
    <dsp:sp modelId="{10C0DBD8-1BBE-4395-81C6-9F0A19D582AD}">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5EEE30-5F73-4354-BEFC-EA1B7C8C1C78}">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95972-9E3A-4B7D-9370-0177EE45A484}">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90000"/>
            </a:lnSpc>
            <a:spcBef>
              <a:spcPct val="0"/>
            </a:spcBef>
            <a:spcAft>
              <a:spcPct val="35000"/>
            </a:spcAft>
            <a:buNone/>
          </a:pPr>
          <a:r>
            <a:rPr lang="en-US" sz="1900" kern="1200"/>
            <a:t>Many more changes to come </a:t>
          </a:r>
        </a:p>
      </dsp:txBody>
      <dsp:txXfrm>
        <a:off x="1131174" y="4901456"/>
        <a:ext cx="5382429" cy="9793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47FE02F5-E7BB-4AE7-BD2B-5E880AF9F2D0}" type="datetimeFigureOut">
              <a:rPr lang="en-US" smtClean="0"/>
              <a:t>2/13/2020</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B3451E99-7B9B-4F5B-8E1C-9C2E5D022775}" type="slidenum">
              <a:rPr lang="en-US" smtClean="0"/>
              <a:t>‹#›</a:t>
            </a:fld>
            <a:endParaRPr lang="en-US"/>
          </a:p>
        </p:txBody>
      </p:sp>
    </p:spTree>
    <p:extLst>
      <p:ext uri="{BB962C8B-B14F-4D97-AF65-F5344CB8AC3E}">
        <p14:creationId xmlns:p14="http://schemas.microsoft.com/office/powerpoint/2010/main" val="185926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9271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0342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6292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5507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168928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0754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8061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99280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5637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68777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4697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76347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4933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829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91306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71062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861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831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4958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6855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374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4849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6181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44315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E1EB-B38D-43D0-93FE-CC13DB749D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21E46A-1E8F-4149-9242-C548B3101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B4D12-1E8F-4E3F-8451-22018A00D38C}"/>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3373059F-99CD-4D10-B8A1-5AE228B0B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2EE94-E8DB-4B2F-A900-716BEAA6898A}"/>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204419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0580-6B64-461E-9A06-70ADB89D55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951FE5-C8C2-4F61-9130-8F3C05825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44883-0692-43F3-BFD9-D31B12CEC9E0}"/>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684F459B-0D44-4383-A362-5AF93602D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918AE-1560-4E2C-8C0F-0464E7D4FC83}"/>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3161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91C404-8A71-4BD8-BB9F-9A27CA99EB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FC26ED-8796-444B-B345-F3F4790CE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9CF59-6AB4-4CAE-8FD0-229EB9BB792F}"/>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E16ECF37-9FF1-4FFA-BE13-F71E6E2E5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9B959-0038-4DFF-BF74-A004C018F7AA}"/>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43453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SIMBA SESSION 8-24-2018</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4624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EF5B-2E02-44A4-BDF9-E6C283BE0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3EBF5-936E-46DD-9F6A-67ADBCD0BC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96EC2-D778-4566-B59F-AFAA01E62A42}"/>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EFA19505-76C4-4DC2-8BAB-87381A5B7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9F111-8D41-4932-8518-622FC02E6467}"/>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393537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1202-D0D1-4F7D-BACA-7CE1A31B5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470C7-7C5E-4A12-BCBC-5C6B904A5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CBC4E-4A61-4627-B8F8-C16D1318CC8F}"/>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E7C9684F-E9D4-414E-A29B-9FF963238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C12D0-5D26-4303-BBB1-D2B21E96B805}"/>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251339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1919-EF5F-439B-B256-676309762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CC468-43D0-4D6C-81CF-5C15D5CD0D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1171B-4EBD-4BF8-BE01-489BFDAAF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A84B26-8FFD-42D2-8B20-7D24A34733F4}"/>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6" name="Footer Placeholder 5">
            <a:extLst>
              <a:ext uri="{FF2B5EF4-FFF2-40B4-BE49-F238E27FC236}">
                <a16:creationId xmlns:a16="http://schemas.microsoft.com/office/drawing/2014/main" id="{113F5F13-511E-430B-AE1B-F846E3173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C6144-C5A3-4EE4-BA64-7E5141D7029A}"/>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115937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5C57-59E7-438C-8B6B-8D30303925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06133-048A-48C1-85DC-7D8DE9949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74B97B-F515-46EC-9106-33278BEC3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7ACD4-8DB5-438F-A0B4-15CE6AF7F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DB740-25E4-46F1-96B4-B9A70F2432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1623E-E763-43D7-A741-0D72E004A2E5}"/>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8" name="Footer Placeholder 7">
            <a:extLst>
              <a:ext uri="{FF2B5EF4-FFF2-40B4-BE49-F238E27FC236}">
                <a16:creationId xmlns:a16="http://schemas.microsoft.com/office/drawing/2014/main" id="{2797E8A3-5143-4B15-8EEB-34CFBE67F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0A0F28-DFBB-4D19-8764-DB07C5A26026}"/>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417400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A741-EDB6-4E58-B164-CDE1BC2FA5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40ACE-DF8F-4C5F-ADB4-C2663BB71BEE}"/>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4" name="Footer Placeholder 3">
            <a:extLst>
              <a:ext uri="{FF2B5EF4-FFF2-40B4-BE49-F238E27FC236}">
                <a16:creationId xmlns:a16="http://schemas.microsoft.com/office/drawing/2014/main" id="{2D2E045B-2ACA-412D-BE81-52ACE4A3F4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6ABCB-D50E-4D18-82CC-276BFAC4C97A}"/>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93736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CC82E-51E6-4DCA-A4BB-AB52E3F11BF6}"/>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3" name="Footer Placeholder 2">
            <a:extLst>
              <a:ext uri="{FF2B5EF4-FFF2-40B4-BE49-F238E27FC236}">
                <a16:creationId xmlns:a16="http://schemas.microsoft.com/office/drawing/2014/main" id="{CA0F4734-F364-4076-834F-CE0D4256CA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C7B6CC-0C86-4BF7-BAC6-6BECE8F50D46}"/>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394288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721D-9BC2-4E37-A749-D0202CD12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998E9C-75AD-4E33-86EB-6C44967DE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14D905-A699-4FFF-B8A4-E0B96D70C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DACD3-D840-4BE2-89C0-59E06080C15E}"/>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6" name="Footer Placeholder 5">
            <a:extLst>
              <a:ext uri="{FF2B5EF4-FFF2-40B4-BE49-F238E27FC236}">
                <a16:creationId xmlns:a16="http://schemas.microsoft.com/office/drawing/2014/main" id="{585D19AB-834F-4224-9806-C95C3AD42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10F474-41BE-4A75-89D7-A64CB0A09327}"/>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4109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41E8-2BB8-4D8F-8CE0-8A0AAE68B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CF64E-0DFA-466D-8FD9-298A5D0CC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8FA508-4276-4BEC-90B4-B924C0D89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46A3D-4221-4F1A-97F6-754D8FF0B9FF}"/>
              </a:ext>
            </a:extLst>
          </p:cNvPr>
          <p:cNvSpPr>
            <a:spLocks noGrp="1"/>
          </p:cNvSpPr>
          <p:nvPr>
            <p:ph type="dt" sz="half" idx="10"/>
          </p:nvPr>
        </p:nvSpPr>
        <p:spPr/>
        <p:txBody>
          <a:bodyPr/>
          <a:lstStyle/>
          <a:p>
            <a:fld id="{6509CCB0-E5A2-43DF-825D-DA4EF2AF3FEF}" type="datetimeFigureOut">
              <a:rPr lang="en-US" smtClean="0"/>
              <a:t>2/13/2020</a:t>
            </a:fld>
            <a:endParaRPr lang="en-US"/>
          </a:p>
        </p:txBody>
      </p:sp>
      <p:sp>
        <p:nvSpPr>
          <p:cNvPr id="6" name="Footer Placeholder 5">
            <a:extLst>
              <a:ext uri="{FF2B5EF4-FFF2-40B4-BE49-F238E27FC236}">
                <a16:creationId xmlns:a16="http://schemas.microsoft.com/office/drawing/2014/main" id="{8E2D94FE-156A-45C2-B8EC-E4B0D669E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DEB18-F365-4B6E-A0B3-589EDB18ECDD}"/>
              </a:ext>
            </a:extLst>
          </p:cNvPr>
          <p:cNvSpPr>
            <a:spLocks noGrp="1"/>
          </p:cNvSpPr>
          <p:nvPr>
            <p:ph type="sldNum" sz="quarter" idx="12"/>
          </p:nvPr>
        </p:nvSpPr>
        <p:spPr/>
        <p:txBody>
          <a:bodyPr/>
          <a:lstStyle/>
          <a:p>
            <a:fld id="{C0A83719-AC78-4485-A8ED-80449F6A00C3}" type="slidenum">
              <a:rPr lang="en-US" smtClean="0"/>
              <a:t>‹#›</a:t>
            </a:fld>
            <a:endParaRPr lang="en-US"/>
          </a:p>
        </p:txBody>
      </p:sp>
    </p:spTree>
    <p:extLst>
      <p:ext uri="{BB962C8B-B14F-4D97-AF65-F5344CB8AC3E}">
        <p14:creationId xmlns:p14="http://schemas.microsoft.com/office/powerpoint/2010/main" val="14372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C2B44-CB7C-4F89-A96F-15EC9155C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8C288-8088-4820-BCCE-A310A113F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30420-EFF4-4FEB-ADC2-175A6E2DD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CCB0-E5A2-43DF-825D-DA4EF2AF3FEF}" type="datetimeFigureOut">
              <a:rPr lang="en-US" smtClean="0"/>
              <a:t>2/13/2020</a:t>
            </a:fld>
            <a:endParaRPr lang="en-US"/>
          </a:p>
        </p:txBody>
      </p:sp>
      <p:sp>
        <p:nvSpPr>
          <p:cNvPr id="5" name="Footer Placeholder 4">
            <a:extLst>
              <a:ext uri="{FF2B5EF4-FFF2-40B4-BE49-F238E27FC236}">
                <a16:creationId xmlns:a16="http://schemas.microsoft.com/office/drawing/2014/main" id="{02EC8825-C97B-4550-A0A8-7851F5A1A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0BCC57-DD46-44E0-8CF5-2F5F64D7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83719-AC78-4485-A8ED-80449F6A00C3}" type="slidenum">
              <a:rPr lang="en-US" smtClean="0"/>
              <a:t>‹#›</a:t>
            </a:fld>
            <a:endParaRPr lang="en-US"/>
          </a:p>
        </p:txBody>
      </p:sp>
    </p:spTree>
    <p:extLst>
      <p:ext uri="{BB962C8B-B14F-4D97-AF65-F5344CB8AC3E}">
        <p14:creationId xmlns:p14="http://schemas.microsoft.com/office/powerpoint/2010/main" val="1799064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SIMBA SESSION 7-20-2018</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750235"/>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publicdomainfiles.com/show_file.php?id=13932366617662" TargetMode="External"/><Relationship Id="rId5" Type="http://schemas.openxmlformats.org/officeDocument/2006/relationships/image" Target="../media/image2.png"/><Relationship Id="rId4" Type="http://schemas.openxmlformats.org/officeDocument/2006/relationships/hyperlink" Target="https://www.simba.psu.edu/ma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eoplematters.in/article/life-at-work/acquiring-knowledge-workplace-naturally-12297"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reasonablywell-julia.blogspot.com/2013_07_01_archive.html" TargetMode="External"/><Relationship Id="rId3" Type="http://schemas.openxmlformats.org/officeDocument/2006/relationships/notesSlide" Target="../notesSlides/notesSlide11.xml"/><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Cost%20Center%20Crosswalk/10-23-19%20Copy%20of%20York%20-%20IBIS%20Budget%20to%20SIMBA%20Cost%20Center%20Crosswalk.xlsx" TargetMode="External"/><Relationship Id="rId5" Type="http://schemas.openxmlformats.org/officeDocument/2006/relationships/image" Target="../media/image9.emf"/><Relationship Id="rId4" Type="http://schemas.openxmlformats.org/officeDocument/2006/relationships/oleObject" Target="file:///\\y5-o2.ad.psu.edu\o-drives$\finance\Simba\Cost%20Center%20Crosswalk\York%20-%20IBIS%20Budget%20to%20SIMBA%20Cost%20Center%20Crosswalk%20(2)%20oct%2025%202019.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simba.psu.edu/news/news-0120/" TargetMode="External"/><Relationship Id="rId4" Type="http://schemas.openxmlformats.org/officeDocument/2006/relationships/hyperlink" Target="http://www.pngall.com/networking-png"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publicdomainpictures.net/view-image.php?image=486&amp;picture=kreditni-kart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publicdomainpictures.net/view-image.php?image=486&amp;picture=kreditni-kar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puzzlewocky.com/brain-teasers/the-monty-hall-proble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ailyplateofcrazy.com/2015/03/12/is-it-urgent-or-import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internetmonk.com/archive/imonk-ten-ways-i-have-chang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mylifeallinoneplace.blogspot.com/2012/09/journalling-school-session-10-past.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7.png"/><Relationship Id="rId7" Type="http://schemas.openxmlformats.org/officeDocument/2006/relationships/hyperlink" Target="https://creativecommons.org/licenses/by/3.0/"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conectica.com.mx/2012/08/30/os-x-mountain-lion-instalado-en-el-10-de-todas-las-macs"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ixabay.com/en/overcoming-victory-strength-169754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openclipart.org/detail/194097/grey-bird-with-question-marks-by-anarres-19409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imba.psu.edu/map/journe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egeographeronline.net/gcse-key-term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6DAD65D8-95FD-4D55-AB37-63A41F6F8CE8}"/>
              </a:ext>
            </a:extLst>
          </p:cNvPr>
          <p:cNvPicPr>
            <a:picLocks noChangeAspect="1"/>
          </p:cNvPicPr>
          <p:nvPr/>
        </p:nvPicPr>
        <p:blipFill rotWithShape="1">
          <a:blip r:embed="rId3">
            <a:alphaModFix amt="35000"/>
          </a:blip>
          <a:srcRect t="19060" b="20474"/>
          <a:stretch/>
        </p:blipFill>
        <p:spPr>
          <a:xfrm>
            <a:off x="-156801" y="2042"/>
            <a:ext cx="12192000" cy="6855958"/>
          </a:xfrm>
          <a:prstGeom prst="rect">
            <a:avLst/>
          </a:prstGeom>
        </p:spPr>
      </p:pic>
      <p:sp>
        <p:nvSpPr>
          <p:cNvPr id="7" name="Title 1">
            <a:extLst>
              <a:ext uri="{FF2B5EF4-FFF2-40B4-BE49-F238E27FC236}">
                <a16:creationId xmlns:a16="http://schemas.microsoft.com/office/drawing/2014/main" id="{A46EC8CB-68A6-4959-81FE-5C500DC3AE8F}"/>
              </a:ext>
            </a:extLst>
          </p:cNvPr>
          <p:cNvSpPr>
            <a:spLocks noGrp="1"/>
          </p:cNvSpPr>
          <p:nvPr>
            <p:ph type="ctrTitle"/>
          </p:nvPr>
        </p:nvSpPr>
        <p:spPr>
          <a:xfrm>
            <a:off x="156800" y="2494008"/>
            <a:ext cx="5707483" cy="2076333"/>
          </a:xfrm>
        </p:spPr>
        <p:txBody>
          <a:bodyPr anchor="t">
            <a:normAutofit fontScale="90000"/>
          </a:bodyPr>
          <a:lstStyle/>
          <a:p>
            <a:pPr algn="l"/>
            <a:r>
              <a:rPr lang="en-US" sz="4800" dirty="0"/>
              <a:t>SIMBA </a:t>
            </a:r>
            <a:br>
              <a:rPr lang="en-US" sz="4800" dirty="0"/>
            </a:br>
            <a:br>
              <a:rPr lang="en-US" sz="4800" dirty="0"/>
            </a:br>
            <a:r>
              <a:rPr lang="en-US" sz="4800" dirty="0"/>
              <a:t>Let’s take the journey together</a:t>
            </a:r>
            <a:br>
              <a:rPr lang="en-US" sz="2600" dirty="0"/>
            </a:br>
            <a:endParaRPr lang="en-US" sz="2600" dirty="0"/>
          </a:p>
        </p:txBody>
      </p:sp>
      <p:sp>
        <p:nvSpPr>
          <p:cNvPr id="3" name="Subtitle 2">
            <a:extLst>
              <a:ext uri="{FF2B5EF4-FFF2-40B4-BE49-F238E27FC236}">
                <a16:creationId xmlns:a16="http://schemas.microsoft.com/office/drawing/2014/main" id="{ED192384-1639-4B63-B174-A91531C39BC7}"/>
              </a:ext>
            </a:extLst>
          </p:cNvPr>
          <p:cNvSpPr>
            <a:spLocks noGrp="1"/>
          </p:cNvSpPr>
          <p:nvPr>
            <p:ph type="subTitle" idx="1"/>
          </p:nvPr>
        </p:nvSpPr>
        <p:spPr>
          <a:xfrm>
            <a:off x="520201" y="4911102"/>
            <a:ext cx="4823883" cy="972180"/>
          </a:xfrm>
        </p:spPr>
        <p:txBody>
          <a:bodyPr anchor="b">
            <a:normAutofit/>
          </a:bodyPr>
          <a:lstStyle/>
          <a:p>
            <a:pPr algn="l"/>
            <a:r>
              <a:rPr lang="en-US" sz="2000" dirty="0">
                <a:hlinkClick r:id="rId4">
                  <a:extLst>
                    <a:ext uri="{A12FA001-AC4F-418D-AE19-62706E023703}">
                      <ahyp:hlinkClr xmlns:ahyp="http://schemas.microsoft.com/office/drawing/2018/hyperlinkcolor" val="tx"/>
                    </a:ext>
                  </a:extLst>
                </a:hlinkClick>
              </a:rPr>
              <a:t>https://www.simba.psu.edu/map/</a:t>
            </a:r>
            <a:endParaRPr lang="en-US" sz="2000" dirty="0"/>
          </a:p>
        </p:txBody>
      </p:sp>
      <p:sp>
        <p:nvSpPr>
          <p:cNvPr id="45" name="Freeform: Shape 4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6BEC690-63AB-4BAB-A42C-43B06EAAA19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6109" r="1" b="1"/>
          <a:stretch/>
        </p:blipFill>
        <p:spPr>
          <a:xfrm>
            <a:off x="6021086" y="544804"/>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7658791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7FD8D-226F-49CB-ABFD-A5B0CBDDEB57}"/>
              </a:ext>
            </a:extLst>
          </p:cNvPr>
          <p:cNvSpPr>
            <a:spLocks noGrp="1"/>
          </p:cNvSpPr>
          <p:nvPr>
            <p:ph type="title"/>
          </p:nvPr>
        </p:nvSpPr>
        <p:spPr>
          <a:xfrm>
            <a:off x="953734" y="554823"/>
            <a:ext cx="5314536" cy="560780"/>
          </a:xfrm>
        </p:spPr>
        <p:txBody>
          <a:bodyPr>
            <a:normAutofit fontScale="90000"/>
          </a:bodyPr>
          <a:lstStyle/>
          <a:p>
            <a:r>
              <a:rPr lang="en-US" sz="4100" dirty="0"/>
              <a:t>What do we know about our chart of accounts?</a:t>
            </a:r>
          </a:p>
        </p:txBody>
      </p:sp>
      <p:sp>
        <p:nvSpPr>
          <p:cNvPr id="3" name="Content Placeholder 2">
            <a:extLst>
              <a:ext uri="{FF2B5EF4-FFF2-40B4-BE49-F238E27FC236}">
                <a16:creationId xmlns:a16="http://schemas.microsoft.com/office/drawing/2014/main" id="{2595BD78-02BF-4F43-B7C1-3E6E51D04A1D}"/>
              </a:ext>
            </a:extLst>
          </p:cNvPr>
          <p:cNvSpPr>
            <a:spLocks noGrp="1"/>
          </p:cNvSpPr>
          <p:nvPr>
            <p:ph idx="1"/>
          </p:nvPr>
        </p:nvSpPr>
        <p:spPr>
          <a:xfrm>
            <a:off x="953734" y="1564161"/>
            <a:ext cx="5314543" cy="5293839"/>
          </a:xfrm>
        </p:spPr>
        <p:txBody>
          <a:bodyPr anchor="t">
            <a:normAutofit lnSpcReduction="10000"/>
          </a:bodyPr>
          <a:lstStyle/>
          <a:p>
            <a:r>
              <a:rPr lang="en-US" dirty="0"/>
              <a:t>York has a total of 40 departments</a:t>
            </a:r>
          </a:p>
          <a:p>
            <a:r>
              <a:rPr lang="en-US" dirty="0"/>
              <a:t>Most IBIS budgets will have a cost center in SIMBA</a:t>
            </a:r>
          </a:p>
          <a:p>
            <a:r>
              <a:rPr lang="en-US" dirty="0"/>
              <a:t>Expense will be tracked differently than in IBIS example: SIMBA Cost Centers will not have “office supplies” as an internal order to track that expense type. Reporting will allow you to pull the information based on the GL account.</a:t>
            </a:r>
          </a:p>
          <a:p>
            <a:r>
              <a:rPr lang="en-US" dirty="0"/>
              <a:t>We will all be learning together</a:t>
            </a:r>
          </a:p>
          <a:p>
            <a:endParaRPr lang="en-US" sz="1800" dirty="0"/>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looking towards the camera&#10;&#10;Description automatically generated">
            <a:extLst>
              <a:ext uri="{FF2B5EF4-FFF2-40B4-BE49-F238E27FC236}">
                <a16:creationId xmlns:a16="http://schemas.microsoft.com/office/drawing/2014/main" id="{571E046D-8F73-4C54-8DDB-B37B15D376E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810" r="23060"/>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709940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B55-1463-4CCE-A4FA-69A534BD9DC2}"/>
              </a:ext>
            </a:extLst>
          </p:cNvPr>
          <p:cNvSpPr>
            <a:spLocks noGrp="1"/>
          </p:cNvSpPr>
          <p:nvPr>
            <p:ph type="title"/>
          </p:nvPr>
        </p:nvSpPr>
        <p:spPr>
          <a:xfrm>
            <a:off x="838200" y="12413"/>
            <a:ext cx="10515600" cy="1325563"/>
          </a:xfrm>
        </p:spPr>
        <p:txBody>
          <a:bodyPr/>
          <a:lstStyle/>
          <a:p>
            <a:r>
              <a:rPr lang="en-US" dirty="0"/>
              <a:t> York’s Chart of Account </a:t>
            </a:r>
          </a:p>
        </p:txBody>
      </p:sp>
      <p:graphicFrame>
        <p:nvGraphicFramePr>
          <p:cNvPr id="9" name="Content Placeholder 8">
            <a:extLst>
              <a:ext uri="{FF2B5EF4-FFF2-40B4-BE49-F238E27FC236}">
                <a16:creationId xmlns:a16="http://schemas.microsoft.com/office/drawing/2014/main" id="{0C8C7634-C934-4E84-A231-A44011287D6F}"/>
              </a:ext>
            </a:extLst>
          </p:cNvPr>
          <p:cNvGraphicFramePr>
            <a:graphicFrameLocks noGrp="1" noChangeAspect="1"/>
          </p:cNvGraphicFramePr>
          <p:nvPr>
            <p:ph idx="1"/>
            <p:extLst>
              <p:ext uri="{D42A27DB-BD31-4B8C-83A1-F6EECF244321}">
                <p14:modId xmlns:p14="http://schemas.microsoft.com/office/powerpoint/2010/main" val="2291444095"/>
              </p:ext>
            </p:extLst>
          </p:nvPr>
        </p:nvGraphicFramePr>
        <p:xfrm>
          <a:off x="4464050" y="1027113"/>
          <a:ext cx="6005513" cy="5795962"/>
        </p:xfrm>
        <a:graphic>
          <a:graphicData uri="http://schemas.openxmlformats.org/presentationml/2006/ole">
            <mc:AlternateContent xmlns:mc="http://schemas.openxmlformats.org/markup-compatibility/2006">
              <mc:Choice xmlns:v="urn:schemas-microsoft-com:vml" Requires="v">
                <p:oleObj spid="_x0000_s1047" name="Worksheet" r:id="rId4" imgW="12325178" imgH="11896592" progId="Excel.Sheet.12">
                  <p:link updateAutomatic="1"/>
                </p:oleObj>
              </mc:Choice>
              <mc:Fallback>
                <p:oleObj name="Worksheet" r:id="rId4" imgW="12325178" imgH="11896592" progId="Excel.Sheet.12">
                  <p:link updateAutomatic="1"/>
                  <p:pic>
                    <p:nvPicPr>
                      <p:cNvPr id="9" name="Content Placeholder 8">
                        <a:extLst>
                          <a:ext uri="{FF2B5EF4-FFF2-40B4-BE49-F238E27FC236}">
                            <a16:creationId xmlns:a16="http://schemas.microsoft.com/office/drawing/2014/main" id="{0C8C7634-C934-4E84-A231-A44011287D6F}"/>
                          </a:ext>
                        </a:extLst>
                      </p:cNvPr>
                      <p:cNvPicPr/>
                      <p:nvPr/>
                    </p:nvPicPr>
                    <p:blipFill>
                      <a:blip r:embed="rId5"/>
                      <a:stretch>
                        <a:fillRect/>
                      </a:stretch>
                    </p:blipFill>
                    <p:spPr>
                      <a:xfrm>
                        <a:off x="4464050" y="1027113"/>
                        <a:ext cx="6005513" cy="5795962"/>
                      </a:xfrm>
                      <a:prstGeom prst="rect">
                        <a:avLst/>
                      </a:prstGeom>
                    </p:spPr>
                  </p:pic>
                </p:oleObj>
              </mc:Fallback>
            </mc:AlternateContent>
          </a:graphicData>
        </a:graphic>
      </p:graphicFrame>
      <p:pic>
        <p:nvPicPr>
          <p:cNvPr id="4" name="Picture 3" descr="A picture containing mirror, strainer&#10;&#10;Description automatically generated">
            <a:hlinkClick r:id="rId6" action="ppaction://hlinkfile"/>
            <a:extLst>
              <a:ext uri="{FF2B5EF4-FFF2-40B4-BE49-F238E27FC236}">
                <a16:creationId xmlns:a16="http://schemas.microsoft.com/office/drawing/2014/main" id="{733E23A7-9FB4-48F0-88DC-8EE3FEE1942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0333" y="1667798"/>
            <a:ext cx="4565548" cy="4515007"/>
          </a:xfrm>
          <a:prstGeom prst="rect">
            <a:avLst/>
          </a:prstGeom>
        </p:spPr>
      </p:pic>
    </p:spTree>
    <p:extLst>
      <p:ext uri="{BB962C8B-B14F-4D97-AF65-F5344CB8AC3E}">
        <p14:creationId xmlns:p14="http://schemas.microsoft.com/office/powerpoint/2010/main" val="37351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19E926-4AD5-4877-A9D5-0606592BCA2E}"/>
              </a:ext>
            </a:extLst>
          </p:cNvPr>
          <p:cNvSpPr>
            <a:spLocks noGrp="1"/>
          </p:cNvSpPr>
          <p:nvPr>
            <p:ph type="title"/>
          </p:nvPr>
        </p:nvSpPr>
        <p:spPr>
          <a:xfrm>
            <a:off x="833002" y="448253"/>
            <a:ext cx="10520702" cy="1325563"/>
          </a:xfrm>
        </p:spPr>
        <p:txBody>
          <a:bodyPr>
            <a:normAutofit/>
          </a:bodyPr>
          <a:lstStyle/>
          <a:p>
            <a:r>
              <a:rPr lang="en-US" dirty="0"/>
              <a:t>System Access is Changing</a:t>
            </a:r>
          </a:p>
        </p:txBody>
      </p:sp>
      <p:sp>
        <p:nvSpPr>
          <p:cNvPr id="3" name="Content Placeholder 2">
            <a:extLst>
              <a:ext uri="{FF2B5EF4-FFF2-40B4-BE49-F238E27FC236}">
                <a16:creationId xmlns:a16="http://schemas.microsoft.com/office/drawing/2014/main" id="{C1033FD6-F832-44F3-926F-34FE2173210E}"/>
              </a:ext>
            </a:extLst>
          </p:cNvPr>
          <p:cNvSpPr>
            <a:spLocks noGrp="1"/>
          </p:cNvSpPr>
          <p:nvPr>
            <p:ph idx="1"/>
          </p:nvPr>
        </p:nvSpPr>
        <p:spPr>
          <a:xfrm>
            <a:off x="833002" y="1806000"/>
            <a:ext cx="4936067" cy="3985155"/>
          </a:xfrm>
        </p:spPr>
        <p:txBody>
          <a:bodyPr>
            <a:normAutofit/>
          </a:bodyPr>
          <a:lstStyle/>
          <a:p>
            <a:r>
              <a:rPr lang="en-US" dirty="0"/>
              <a:t>SIMBA’s security model is role based</a:t>
            </a:r>
          </a:p>
          <a:p>
            <a:endParaRPr lang="en-US" sz="2000" dirty="0"/>
          </a:p>
        </p:txBody>
      </p:sp>
      <p:pic>
        <p:nvPicPr>
          <p:cNvPr id="6" name="Picture 5" descr="A close up of a toy&#10;&#10;Description automatically generated">
            <a:extLst>
              <a:ext uri="{FF2B5EF4-FFF2-40B4-BE49-F238E27FC236}">
                <a16:creationId xmlns:a16="http://schemas.microsoft.com/office/drawing/2014/main" id="{A5AC2AFD-D28F-4A83-9AAC-E2E31D4FDA9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56030" y="2222069"/>
            <a:ext cx="4935970" cy="3569086"/>
          </a:xfrm>
          <a:prstGeom prst="rect">
            <a:avLst/>
          </a:prstGeom>
        </p:spPr>
      </p:pic>
      <p:sp>
        <p:nvSpPr>
          <p:cNvPr id="4" name="Rectangle 3">
            <a:extLst>
              <a:ext uri="{FF2B5EF4-FFF2-40B4-BE49-F238E27FC236}">
                <a16:creationId xmlns:a16="http://schemas.microsoft.com/office/drawing/2014/main" id="{E16D16C1-E913-4082-8A0D-E6C74E35AB15}"/>
              </a:ext>
            </a:extLst>
          </p:cNvPr>
          <p:cNvSpPr/>
          <p:nvPr/>
        </p:nvSpPr>
        <p:spPr>
          <a:xfrm>
            <a:off x="292764" y="2308289"/>
            <a:ext cx="6963266" cy="4170372"/>
          </a:xfrm>
          <a:prstGeom prst="rect">
            <a:avLst/>
          </a:prstGeom>
        </p:spPr>
        <p:txBody>
          <a:bodyPr wrap="square">
            <a:spAutoFit/>
          </a:bodyPr>
          <a:lstStyle/>
          <a:p>
            <a:pPr marL="1257300" lvl="2" indent="-342900">
              <a:spcAft>
                <a:spcPts val="600"/>
              </a:spcAft>
              <a:buFont typeface="Arial" panose="020B0604020202020204" pitchFamily="34" charset="0"/>
              <a:buChar char="•"/>
            </a:pPr>
            <a:endParaRPr lang="en-US" sz="2400" dirty="0"/>
          </a:p>
          <a:p>
            <a:pPr marL="1257300" lvl="2" indent="-342900">
              <a:spcAft>
                <a:spcPts val="600"/>
              </a:spcAft>
              <a:buFont typeface="Arial" panose="020B0604020202020204" pitchFamily="34" charset="0"/>
              <a:buChar char="•"/>
            </a:pPr>
            <a:r>
              <a:rPr lang="en-US" sz="2400" dirty="0"/>
              <a:t>Transactional Roles “ What you can do.”</a:t>
            </a:r>
          </a:p>
          <a:p>
            <a:pPr marL="1257300" lvl="2" indent="-342900">
              <a:spcAft>
                <a:spcPts val="600"/>
              </a:spcAft>
              <a:buFont typeface="Arial" panose="020B0604020202020204" pitchFamily="34" charset="0"/>
              <a:buChar char="•"/>
            </a:pPr>
            <a:r>
              <a:rPr lang="en-US" sz="2400" dirty="0"/>
              <a:t>Data Roles “What you can see.”</a:t>
            </a:r>
          </a:p>
          <a:p>
            <a:pPr marL="1257300" lvl="2" indent="-342900">
              <a:spcAft>
                <a:spcPts val="600"/>
              </a:spcAft>
              <a:buFont typeface="Arial" panose="020B0604020202020204" pitchFamily="34" charset="0"/>
              <a:buChar char="•"/>
            </a:pPr>
            <a:r>
              <a:rPr lang="en-US" sz="2400" dirty="0"/>
              <a:t>Standardized roles will be established grouping functionality to give necessary tools for an individual to perform your job duties</a:t>
            </a:r>
          </a:p>
          <a:p>
            <a:pPr marL="1257300" lvl="2" indent="-342900">
              <a:spcAft>
                <a:spcPts val="600"/>
              </a:spcAft>
              <a:buFont typeface="Arial" panose="020B0604020202020204" pitchFamily="34" charset="0"/>
              <a:buChar char="•"/>
            </a:pPr>
            <a:r>
              <a:rPr lang="en-US" sz="2400" dirty="0"/>
              <a:t>Role assigning at the campus level is being reviewed </a:t>
            </a:r>
          </a:p>
          <a:p>
            <a:pPr marL="1257300" lvl="2" indent="-342900">
              <a:spcAft>
                <a:spcPts val="600"/>
              </a:spcAft>
              <a:buFont typeface="Arial" panose="020B0604020202020204" pitchFamily="34" charset="0"/>
              <a:buChar char="•"/>
            </a:pPr>
            <a:r>
              <a:rPr lang="en-US" sz="2400" dirty="0">
                <a:hlinkClick r:id="rId5"/>
              </a:rPr>
              <a:t>January 2020 SIMBA Newsletter</a:t>
            </a:r>
            <a:endParaRPr lang="en-US" sz="2400" dirty="0"/>
          </a:p>
        </p:txBody>
      </p:sp>
      <p:sp>
        <p:nvSpPr>
          <p:cNvPr id="7" name="TextBox 6">
            <a:extLst>
              <a:ext uri="{FF2B5EF4-FFF2-40B4-BE49-F238E27FC236}">
                <a16:creationId xmlns:a16="http://schemas.microsoft.com/office/drawing/2014/main" id="{849D9C9C-A854-4343-B38A-625BDA4607B2}"/>
              </a:ext>
            </a:extLst>
          </p:cNvPr>
          <p:cNvSpPr txBox="1"/>
          <p:nvPr/>
        </p:nvSpPr>
        <p:spPr>
          <a:xfrm>
            <a:off x="9033838" y="576887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pngall.com/networking-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25141699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A4C12A-E183-4ABF-B708-EF898719B2BA}"/>
              </a:ext>
            </a:extLst>
          </p:cNvPr>
          <p:cNvSpPr>
            <a:spLocks noGrp="1"/>
          </p:cNvSpPr>
          <p:nvPr>
            <p:ph type="title"/>
          </p:nvPr>
        </p:nvSpPr>
        <p:spPr>
          <a:xfrm>
            <a:off x="863029" y="1012004"/>
            <a:ext cx="3416158" cy="4795408"/>
          </a:xfrm>
        </p:spPr>
        <p:txBody>
          <a:bodyPr>
            <a:normAutofit/>
          </a:bodyPr>
          <a:lstStyle/>
          <a:p>
            <a:r>
              <a:rPr lang="en-US">
                <a:solidFill>
                  <a:srgbClr val="FFFFFF"/>
                </a:solidFill>
              </a:rPr>
              <a:t>How we do Business is changing</a:t>
            </a:r>
          </a:p>
        </p:txBody>
      </p:sp>
      <p:graphicFrame>
        <p:nvGraphicFramePr>
          <p:cNvPr id="5" name="Content Placeholder 2">
            <a:extLst>
              <a:ext uri="{FF2B5EF4-FFF2-40B4-BE49-F238E27FC236}">
                <a16:creationId xmlns:a16="http://schemas.microsoft.com/office/drawing/2014/main" id="{01425F12-76E1-40CE-AD24-E0E872E94288}"/>
              </a:ext>
            </a:extLst>
          </p:cNvPr>
          <p:cNvGraphicFramePr>
            <a:graphicFrameLocks noGrp="1"/>
          </p:cNvGraphicFramePr>
          <p:nvPr>
            <p:ph idx="1"/>
            <p:extLst>
              <p:ext uri="{D42A27DB-BD31-4B8C-83A1-F6EECF244321}">
                <p14:modId xmlns:p14="http://schemas.microsoft.com/office/powerpoint/2010/main" val="102082092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67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1CA3-137A-4703-805E-4C24E6BF42CB}"/>
              </a:ext>
            </a:extLst>
          </p:cNvPr>
          <p:cNvSpPr>
            <a:spLocks noGrp="1"/>
          </p:cNvSpPr>
          <p:nvPr>
            <p:ph type="title"/>
          </p:nvPr>
        </p:nvSpPr>
        <p:spPr>
          <a:xfrm>
            <a:off x="576634" y="361545"/>
            <a:ext cx="10040565" cy="782739"/>
          </a:xfrm>
        </p:spPr>
        <p:txBody>
          <a:bodyPr>
            <a:noAutofit/>
          </a:bodyPr>
          <a:lstStyle/>
          <a:p>
            <a:r>
              <a:rPr lang="en-US" sz="2800" b="1" dirty="0"/>
              <a:t>New Process for Good and Services Purchasing Card (PCARD) Transactions</a:t>
            </a:r>
          </a:p>
        </p:txBody>
      </p:sp>
      <p:pic>
        <p:nvPicPr>
          <p:cNvPr id="20" name="Picture 19" descr="A picture containing drawing&#10;&#10;Description automatically generated">
            <a:extLst>
              <a:ext uri="{FF2B5EF4-FFF2-40B4-BE49-F238E27FC236}">
                <a16:creationId xmlns:a16="http://schemas.microsoft.com/office/drawing/2014/main" id="{EFFA94A6-11CB-44EA-98F8-0C3430F5AF4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2191"/>
          <a:stretch/>
        </p:blipFill>
        <p:spPr>
          <a:xfrm>
            <a:off x="1000435" y="2723745"/>
            <a:ext cx="2121434" cy="2305455"/>
          </a:xfrm>
          <a:prstGeom prst="rect">
            <a:avLst/>
          </a:prstGeom>
        </p:spPr>
      </p:pic>
      <p:sp>
        <p:nvSpPr>
          <p:cNvPr id="3" name="Content Placeholder 2">
            <a:extLst>
              <a:ext uri="{FF2B5EF4-FFF2-40B4-BE49-F238E27FC236}">
                <a16:creationId xmlns:a16="http://schemas.microsoft.com/office/drawing/2014/main" id="{8D718F3E-11E7-4242-921D-490DF9E8FCC9}"/>
              </a:ext>
            </a:extLst>
          </p:cNvPr>
          <p:cNvSpPr>
            <a:spLocks noGrp="1"/>
          </p:cNvSpPr>
          <p:nvPr>
            <p:ph idx="1"/>
          </p:nvPr>
        </p:nvSpPr>
        <p:spPr>
          <a:xfrm>
            <a:off x="3121869" y="1033564"/>
            <a:ext cx="8358930" cy="6357836"/>
          </a:xfrm>
        </p:spPr>
        <p:txBody>
          <a:bodyPr>
            <a:normAutofit fontScale="85000" lnSpcReduction="20000"/>
          </a:bodyPr>
          <a:lstStyle/>
          <a:p>
            <a:r>
              <a:rPr lang="en-US" dirty="0"/>
              <a:t>ALL purchasing card transactions, including Goods and Services will now be managed in SAP Concur, not just travel.  </a:t>
            </a:r>
          </a:p>
          <a:p>
            <a:endParaRPr lang="en-US" dirty="0"/>
          </a:p>
          <a:p>
            <a:r>
              <a:rPr lang="en-US" dirty="0"/>
              <a:t>Goods and services PCARD transactions will flow into Concur and will be settled in a goods and services report. This report may be completed by the cardholder or by a delegate.  </a:t>
            </a:r>
          </a:p>
          <a:p>
            <a:endParaRPr lang="en-US" dirty="0"/>
          </a:p>
          <a:p>
            <a:r>
              <a:rPr lang="en-US" dirty="0"/>
              <a:t>A delegate can submit the report on behalf of an employee. The delegate must print the Submit form Certification, and the employee must sign the form which is then attached to the report.</a:t>
            </a:r>
          </a:p>
          <a:p>
            <a:endParaRPr lang="en-US" dirty="0"/>
          </a:p>
          <a:p>
            <a:r>
              <a:rPr lang="en-US" dirty="0"/>
              <a:t>Given this required review, monthly statements will no longer be issued and will not need to be signed and retained as is now required for control purposes.</a:t>
            </a:r>
          </a:p>
          <a:p>
            <a:endParaRPr lang="en-US" dirty="0"/>
          </a:p>
          <a:p>
            <a:r>
              <a:rPr lang="en-US" dirty="0"/>
              <a:t>Reports can settle one or more PCARD transactions for the same employee (report is unique for the cardholder)</a:t>
            </a:r>
          </a:p>
          <a:p>
            <a:endParaRPr lang="en-US" sz="2000" dirty="0"/>
          </a:p>
          <a:p>
            <a:pPr marL="0" indent="0">
              <a:buNone/>
            </a:pPr>
            <a:r>
              <a:rPr lang="en-US" sz="1600" dirty="0"/>
              <a:t> </a:t>
            </a:r>
          </a:p>
          <a:p>
            <a:pPr marL="0" indent="0">
              <a:buNone/>
            </a:pPr>
            <a:endParaRPr lang="en-US" sz="1600" dirty="0"/>
          </a:p>
          <a:p>
            <a:pPr marL="0" indent="0">
              <a:buNone/>
            </a:pPr>
            <a:endParaRPr lang="en-US" sz="1000" dirty="0"/>
          </a:p>
        </p:txBody>
      </p:sp>
    </p:spTree>
    <p:extLst>
      <p:ext uri="{BB962C8B-B14F-4D97-AF65-F5344CB8AC3E}">
        <p14:creationId xmlns:p14="http://schemas.microsoft.com/office/powerpoint/2010/main" val="264022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1CA3-137A-4703-805E-4C24E6BF42CB}"/>
              </a:ext>
            </a:extLst>
          </p:cNvPr>
          <p:cNvSpPr>
            <a:spLocks noGrp="1"/>
          </p:cNvSpPr>
          <p:nvPr>
            <p:ph type="title"/>
          </p:nvPr>
        </p:nvSpPr>
        <p:spPr>
          <a:xfrm>
            <a:off x="284534" y="126460"/>
            <a:ext cx="10040565" cy="782739"/>
          </a:xfrm>
        </p:spPr>
        <p:txBody>
          <a:bodyPr>
            <a:noAutofit/>
          </a:bodyPr>
          <a:lstStyle/>
          <a:p>
            <a:r>
              <a:rPr lang="en-US" sz="2800" b="1" dirty="0"/>
              <a:t>New Process for Good and Services Purchasing Card (PCARD) Transactions (continued)</a:t>
            </a:r>
          </a:p>
        </p:txBody>
      </p:sp>
      <p:pic>
        <p:nvPicPr>
          <p:cNvPr id="20" name="Picture 19" descr="A picture containing drawing&#10;&#10;Description automatically generated">
            <a:extLst>
              <a:ext uri="{FF2B5EF4-FFF2-40B4-BE49-F238E27FC236}">
                <a16:creationId xmlns:a16="http://schemas.microsoft.com/office/drawing/2014/main" id="{EFFA94A6-11CB-44EA-98F8-0C3430F5AF4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2191"/>
          <a:stretch/>
        </p:blipFill>
        <p:spPr>
          <a:xfrm>
            <a:off x="1000435" y="2723745"/>
            <a:ext cx="2121434" cy="2305455"/>
          </a:xfrm>
          <a:prstGeom prst="rect">
            <a:avLst/>
          </a:prstGeom>
        </p:spPr>
      </p:pic>
      <p:sp>
        <p:nvSpPr>
          <p:cNvPr id="3" name="Content Placeholder 2">
            <a:extLst>
              <a:ext uri="{FF2B5EF4-FFF2-40B4-BE49-F238E27FC236}">
                <a16:creationId xmlns:a16="http://schemas.microsoft.com/office/drawing/2014/main" id="{8D718F3E-11E7-4242-921D-490DF9E8FCC9}"/>
              </a:ext>
            </a:extLst>
          </p:cNvPr>
          <p:cNvSpPr>
            <a:spLocks noGrp="1"/>
          </p:cNvSpPr>
          <p:nvPr>
            <p:ph idx="1"/>
          </p:nvPr>
        </p:nvSpPr>
        <p:spPr>
          <a:xfrm>
            <a:off x="3365500" y="779564"/>
            <a:ext cx="7826065" cy="5583676"/>
          </a:xfrm>
        </p:spPr>
        <p:txBody>
          <a:bodyPr>
            <a:normAutofit/>
          </a:bodyPr>
          <a:lstStyle/>
          <a:p>
            <a:pPr marL="0" indent="0">
              <a:buNone/>
            </a:pPr>
            <a:endParaRPr lang="en-US" sz="1600" dirty="0"/>
          </a:p>
          <a:p>
            <a:r>
              <a:rPr lang="en-US" sz="2200" dirty="0"/>
              <a:t>Receipts and back-up material supporting the transactions being settled can be scanned into Concur, as is now done for travel </a:t>
            </a:r>
          </a:p>
          <a:p>
            <a:pPr lvl="2"/>
            <a:r>
              <a:rPr lang="en-US" sz="2200" dirty="0"/>
              <a:t>Purchasing Card Support Forms will no longer be required.</a:t>
            </a:r>
          </a:p>
          <a:p>
            <a:pPr lvl="2"/>
            <a:r>
              <a:rPr lang="en-US" sz="2200" dirty="0"/>
              <a:t>Once scanned or uploaded, paper receipts do not need to be maintained.</a:t>
            </a:r>
          </a:p>
          <a:p>
            <a:pPr marL="914400" lvl="2" indent="0">
              <a:buNone/>
            </a:pPr>
            <a:endParaRPr lang="en-US" sz="2200" dirty="0"/>
          </a:p>
          <a:p>
            <a:r>
              <a:rPr lang="en-US" sz="2200" dirty="0"/>
              <a:t>Unsupported transactions which were mistakenly put on the PCARD can be settled with deductions made through the payroll system, as is now done with travel.</a:t>
            </a:r>
          </a:p>
          <a:p>
            <a:endParaRPr lang="en-US" sz="2200" dirty="0"/>
          </a:p>
          <a:p>
            <a:r>
              <a:rPr lang="en-US" sz="2200" dirty="0"/>
              <a:t>Reports may also include cash reimbursements for non-travel expenses.  Payment to the employee would be to the designated bank account, just as is now done for travel. </a:t>
            </a:r>
            <a:r>
              <a:rPr lang="en-US" sz="2000" dirty="0"/>
              <a:t> </a:t>
            </a:r>
          </a:p>
          <a:p>
            <a:pPr marL="0" indent="0">
              <a:buNone/>
            </a:pPr>
            <a:endParaRPr lang="en-US" sz="1600" dirty="0"/>
          </a:p>
          <a:p>
            <a:pPr marL="0" indent="0">
              <a:buNone/>
            </a:pPr>
            <a:endParaRPr lang="en-US" sz="1000" dirty="0"/>
          </a:p>
        </p:txBody>
      </p:sp>
    </p:spTree>
    <p:extLst>
      <p:ext uri="{BB962C8B-B14F-4D97-AF65-F5344CB8AC3E}">
        <p14:creationId xmlns:p14="http://schemas.microsoft.com/office/powerpoint/2010/main" val="199645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EEAE8F3B-176E-4358-BAE6-BF1B91915B6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111" r="-1" b="-1"/>
          <a:stretch/>
        </p:blipFill>
        <p:spPr>
          <a:xfrm>
            <a:off x="1599665" y="2589086"/>
            <a:ext cx="4898637" cy="2755478"/>
          </a:xfrm>
          <a:prstGeom prst="rect">
            <a:avLst/>
          </a:prstGeom>
        </p:spPr>
      </p:pic>
      <p:sp>
        <p:nvSpPr>
          <p:cNvPr id="29" name="Freeform: Shape 2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31" name="Freeform: Shape 3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7">
            <a:extLst>
              <a:ext uri="{FF2B5EF4-FFF2-40B4-BE49-F238E27FC236}">
                <a16:creationId xmlns:a16="http://schemas.microsoft.com/office/drawing/2014/main" id="{E3BE0E5A-E1D7-47C3-8DCB-5B39F8A2E7D0}"/>
              </a:ext>
            </a:extLst>
          </p:cNvPr>
          <p:cNvSpPr>
            <a:spLocks noChangeArrowheads="1"/>
          </p:cNvSpPr>
          <p:nvPr/>
        </p:nvSpPr>
        <p:spPr bwMode="auto">
          <a:xfrm>
            <a:off x="7781373" y="1019331"/>
            <a:ext cx="4175248" cy="57262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1" i="0" u="none" strike="noStrike" cap="none" spc="0" normalizeH="0" baseline="0" noProof="0" dirty="0">
                <a:ln>
                  <a:noFill/>
                </a:ln>
                <a:effectLst/>
                <a:uLnTx/>
                <a:uFillTx/>
                <a:latin typeface="+mn-lt"/>
              </a:rPr>
              <a:t>Tell Me</a:t>
            </a:r>
            <a:r>
              <a:rPr kumimoji="0" lang="en-US" altLang="en-US" sz="2800" b="0" i="0" u="none" strike="noStrike" cap="none" spc="0" normalizeH="0" baseline="0" noProof="0" dirty="0">
                <a:ln>
                  <a:noFill/>
                </a:ln>
                <a:effectLst/>
                <a:uLnTx/>
                <a:uFillTx/>
                <a:latin typeface="+mn-lt"/>
              </a:rPr>
              <a:t> </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0" i="0" u="none" strike="noStrike" cap="none" spc="0" normalizeH="0" baseline="0" noProof="0" dirty="0">
                <a:ln>
                  <a:noFill/>
                </a:ln>
                <a:effectLst/>
                <a:uLnTx/>
                <a:uFillTx/>
                <a:latin typeface="+mn-lt"/>
              </a:rPr>
              <a:t> Core of basic instruction</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0" i="0" u="none" strike="noStrike" cap="none" spc="0" normalizeH="0" baseline="0" noProof="0" dirty="0">
                <a:ln>
                  <a:noFill/>
                </a:ln>
                <a:effectLst/>
                <a:uLnTx/>
                <a:uFillTx/>
                <a:latin typeface="+mn-lt"/>
              </a:rPr>
              <a:t> Delivery of facts, rules, processes, and basic knowledge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1" i="0" u="none" strike="noStrike" cap="none" spc="0" normalizeH="0" baseline="0" noProof="0" dirty="0">
                <a:ln>
                  <a:noFill/>
                </a:ln>
                <a:effectLst/>
                <a:uLnTx/>
                <a:uFillTx/>
                <a:latin typeface="+mn-lt"/>
              </a:rPr>
              <a:t>Show Me</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i="0" u="none" strike="noStrike" cap="none" spc="0" normalizeH="0" baseline="0" noProof="0" dirty="0">
                <a:ln>
                  <a:noFill/>
                </a:ln>
                <a:effectLst/>
                <a:uLnTx/>
                <a:uFillTx/>
                <a:latin typeface="+mn-lt"/>
              </a:rPr>
              <a:t> L</a:t>
            </a:r>
            <a:r>
              <a:rPr kumimoji="0" lang="en-US" altLang="en-US" sz="2800" b="0" i="0" u="none" strike="noStrike" cap="none" spc="0" normalizeH="0" baseline="0" noProof="0" dirty="0">
                <a:ln>
                  <a:noFill/>
                </a:ln>
                <a:effectLst/>
                <a:uLnTx/>
                <a:uFillTx/>
                <a:latin typeface="+mn-lt"/>
              </a:rPr>
              <a:t>earner sees the tool in action</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0" i="0" u="none" strike="noStrike" cap="none" spc="0" normalizeH="0" baseline="0" noProof="0" dirty="0">
                <a:ln>
                  <a:noFill/>
                </a:ln>
                <a:effectLst/>
                <a:uLnTx/>
                <a:uFillTx/>
                <a:latin typeface="+mn-lt"/>
              </a:rPr>
              <a:t> Includes live demos to simple animations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1" i="0" u="none" strike="noStrike" cap="none" spc="0" normalizeH="0" baseline="0" noProof="0" dirty="0">
                <a:ln>
                  <a:noFill/>
                </a:ln>
                <a:effectLst/>
                <a:uLnTx/>
                <a:uFillTx/>
                <a:latin typeface="+mn-lt"/>
              </a:rPr>
              <a:t>Let Me</a:t>
            </a:r>
            <a:r>
              <a:rPr kumimoji="0" lang="en-US" altLang="en-US" sz="2800" b="0" i="0" u="none" strike="noStrike" cap="none" spc="0" normalizeH="0" baseline="0" noProof="0" dirty="0">
                <a:ln>
                  <a:noFill/>
                </a:ln>
                <a:effectLst/>
                <a:uLnTx/>
                <a:uFillTx/>
                <a:latin typeface="+mn-lt"/>
              </a:rPr>
              <a:t> </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0" i="0" u="none" strike="noStrike" cap="none" spc="0" normalizeH="0" baseline="0" noProof="0" dirty="0">
                <a:ln>
                  <a:noFill/>
                </a:ln>
                <a:effectLst/>
                <a:uLnTx/>
                <a:uFillTx/>
                <a:latin typeface="+mn-lt"/>
              </a:rPr>
              <a:t> Learner is hands on with the tool</a:t>
            </a:r>
          </a:p>
          <a:p>
            <a:pPr marL="457200" marR="0" lvl="1"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2800" b="0" i="0" u="none" strike="noStrike" cap="none" spc="0" normalizeH="0" baseline="0" noProof="0" dirty="0">
                <a:ln>
                  <a:noFill/>
                </a:ln>
                <a:effectLst/>
                <a:uLnTx/>
                <a:uFillTx/>
                <a:latin typeface="+mn-lt"/>
              </a:rPr>
              <a:t> Uses scenarios to let learners see results as a product of their actions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endParaRPr kumimoji="0" lang="en-US" altLang="en-US" sz="1500" b="0" i="0" u="none" strike="noStrike" cap="none" spc="0" normalizeH="0" baseline="0" noProof="0" dirty="0">
              <a:ln>
                <a:noFill/>
              </a:ln>
              <a:effectLst/>
              <a:uLnTx/>
              <a:uFillTx/>
              <a:latin typeface="+mn-lt"/>
            </a:endParaRPr>
          </a:p>
        </p:txBody>
      </p:sp>
      <p:sp>
        <p:nvSpPr>
          <p:cNvPr id="6" name="Rectangle 4">
            <a:extLst>
              <a:ext uri="{FF2B5EF4-FFF2-40B4-BE49-F238E27FC236}">
                <a16:creationId xmlns:a16="http://schemas.microsoft.com/office/drawing/2014/main" id="{4695F21E-8754-41BC-B80D-38DA773AB61B}"/>
              </a:ext>
            </a:extLst>
          </p:cNvPr>
          <p:cNvSpPr>
            <a:spLocks noChangeArrowheads="1"/>
          </p:cNvSpPr>
          <p:nvPr/>
        </p:nvSpPr>
        <p:spPr bwMode="auto">
          <a:xfrm>
            <a:off x="525514" y="2400972"/>
            <a:ext cx="4593021" cy="26198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1" i="0" u="none" strike="noStrike" kern="1200" cap="none" spc="0" normalizeH="0" baseline="0" noProof="0">
              <a:ln>
                <a:noFill/>
              </a:ln>
              <a:solidFill>
                <a:prstClr val="black"/>
              </a:solidFill>
              <a:effectLst/>
              <a:uLnTx/>
              <a:uFillTx/>
              <a:latin typeface="Calibri" panose="020F0502020204030204"/>
              <a:ea typeface="+mn-ea"/>
              <a:cs typeface="+mn-cs"/>
            </a:endParaRPr>
          </a:p>
          <a:p>
            <a:pPr marL="3657600" marR="0" lvl="8"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1"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73D9BC38-BAB2-45C8-943F-5AB114613CE7}"/>
              </a:ext>
            </a:extLst>
          </p:cNvPr>
          <p:cNvSpPr>
            <a:spLocks noChangeArrowheads="1"/>
          </p:cNvSpPr>
          <p:nvPr/>
        </p:nvSpPr>
        <p:spPr bwMode="auto">
          <a:xfrm>
            <a:off x="235379" y="831146"/>
            <a:ext cx="5173289"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amp;quot"/>
                <a:ea typeface="+mn-ea"/>
                <a:cs typeface="+mn-cs"/>
              </a:rPr>
              <a:t>SIMBA Three-step Training Approach</a:t>
            </a:r>
          </a:p>
          <a:p>
            <a:pPr marL="0" marR="0" lvl="0" indent="0" algn="l" defTabSz="914400" rtl="0" eaLnBrk="0" fontAlgn="base" latinLnBrk="0" hangingPunct="0">
              <a:spcBef>
                <a:spcPct val="0"/>
              </a:spcBef>
              <a:spcAft>
                <a:spcPts val="60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ea typeface="+mn-ea"/>
              <a:cs typeface="+mn-cs"/>
            </a:endParaRPr>
          </a:p>
        </p:txBody>
      </p:sp>
      <p:sp>
        <p:nvSpPr>
          <p:cNvPr id="2" name="Title 1">
            <a:extLst>
              <a:ext uri="{FF2B5EF4-FFF2-40B4-BE49-F238E27FC236}">
                <a16:creationId xmlns:a16="http://schemas.microsoft.com/office/drawing/2014/main" id="{2B9CB27B-A436-472A-90F4-10420CC7F7A5}"/>
              </a:ext>
            </a:extLst>
          </p:cNvPr>
          <p:cNvSpPr>
            <a:spLocks noGrp="1"/>
          </p:cNvSpPr>
          <p:nvPr>
            <p:ph type="title" idx="4294967295"/>
          </p:nvPr>
        </p:nvSpPr>
        <p:spPr>
          <a:xfrm>
            <a:off x="0" y="-1381111"/>
            <a:ext cx="11410950" cy="1342754"/>
          </a:xfrm>
        </p:spPr>
        <p:txBody>
          <a:bodyPr vert="horz" lIns="91440" tIns="45720" rIns="91440" bIns="45720" rtlCol="0" anchor="ctr">
            <a:normAutofit/>
          </a:bodyPr>
          <a:lstStyle/>
          <a:p>
            <a:pPr algn="ctr"/>
            <a:r>
              <a:rPr lang="en-US" sz="5400" b="1" dirty="0"/>
              <a:t>Prepare for the Journey</a:t>
            </a:r>
          </a:p>
        </p:txBody>
      </p:sp>
      <p:sp>
        <p:nvSpPr>
          <p:cNvPr id="17" name="TextBox 16">
            <a:extLst>
              <a:ext uri="{FF2B5EF4-FFF2-40B4-BE49-F238E27FC236}">
                <a16:creationId xmlns:a16="http://schemas.microsoft.com/office/drawing/2014/main" id="{AF52A5A3-1BFA-4EDC-AB1D-6907DF7DE2E2}"/>
              </a:ext>
            </a:extLst>
          </p:cNvPr>
          <p:cNvSpPr txBox="1"/>
          <p:nvPr/>
        </p:nvSpPr>
        <p:spPr>
          <a:xfrm>
            <a:off x="4058210" y="5144509"/>
            <a:ext cx="2440092" cy="200055"/>
          </a:xfrm>
          <a:prstGeom prst="rect">
            <a:avLst/>
          </a:prstGeom>
          <a:solidFill>
            <a:srgbClr val="000000"/>
          </a:solidFill>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4" tooltip="https://puzzlewocky.com/brain-teasers/the-monty-hall-problem/">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5" tooltip="https://creativecommons.org/licenses/by-nc-sa/3.0/">
                  <a:extLst>
                    <a:ext uri="{A12FA001-AC4F-418D-AE19-62706E023703}">
                      <ahyp:hlinkClr xmlns:ahyp="http://schemas.microsoft.com/office/drawing/2018/hyperlinkcolor" val="tx"/>
                    </a:ext>
                  </a:extLst>
                </a:hlinkClick>
              </a:rPr>
              <a:t>CC BY-SA-NC</a:t>
            </a:r>
            <a:endParaRPr kumimoji="0" lang="en-US" sz="700" b="0" i="0" u="none" strike="noStrike" kern="120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541725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E18742A-4D70-41D5-811A-512BDCFCD98B}"/>
              </a:ext>
            </a:extLst>
          </p:cNvPr>
          <p:cNvSpPr/>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latin typeface="+mj-lt"/>
                <a:ea typeface="+mj-ea"/>
                <a:cs typeface="+mj-cs"/>
              </a:rPr>
              <a:t>Training</a:t>
            </a:r>
            <a:r>
              <a:rPr lang="en-US" sz="4400" kern="1200" dirty="0">
                <a:solidFill>
                  <a:srgbClr val="FFFFFF"/>
                </a:solidFill>
                <a:latin typeface="+mj-lt"/>
                <a:ea typeface="+mj-ea"/>
                <a:cs typeface="+mj-cs"/>
              </a:rPr>
              <a:t> Delivery Formats</a:t>
            </a:r>
          </a:p>
        </p:txBody>
      </p:sp>
      <p:sp>
        <p:nvSpPr>
          <p:cNvPr id="6" name="Rectangle 5">
            <a:extLst>
              <a:ext uri="{FF2B5EF4-FFF2-40B4-BE49-F238E27FC236}">
                <a16:creationId xmlns:a16="http://schemas.microsoft.com/office/drawing/2014/main" id="{610C778D-F362-4B2E-8320-E6639F463ACB}"/>
              </a:ext>
            </a:extLst>
          </p:cNvPr>
          <p:cNvSpPr/>
          <p:nvPr/>
        </p:nvSpPr>
        <p:spPr>
          <a:xfrm>
            <a:off x="5820031" y="123568"/>
            <a:ext cx="6082109" cy="6561437"/>
          </a:xfrm>
          <a:prstGeom prst="rect">
            <a:avLst/>
          </a:prstGeom>
        </p:spPr>
        <p:txBody>
          <a:bodyPr vert="horz" lIns="91440" tIns="45720" rIns="91440" bIns="45720" rtlCol="0" anchor="ctr">
            <a:normAutofit/>
          </a:bodyPr>
          <a:lstStyle/>
          <a:p>
            <a:pPr marL="285750" indent="-228600" fontAlgn="base">
              <a:lnSpc>
                <a:spcPct val="90000"/>
              </a:lnSpc>
              <a:spcAft>
                <a:spcPts val="600"/>
              </a:spcAft>
              <a:buFont typeface="Arial" panose="020B0604020202020204" pitchFamily="34" charset="0"/>
              <a:buChar char="•"/>
            </a:pPr>
            <a:r>
              <a:rPr lang="en-US" sz="1500" b="1" dirty="0">
                <a:solidFill>
                  <a:srgbClr val="000000"/>
                </a:solidFill>
              </a:rPr>
              <a:t>Instructor-Led Training (ILT)</a:t>
            </a:r>
            <a:r>
              <a:rPr lang="en-US" sz="1500" dirty="0">
                <a:solidFill>
                  <a:srgbClr val="000000"/>
                </a:solidFill>
              </a:rPr>
              <a:t> </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Hands-on, face-to-face training </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Learner will engage with software</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Regional training opportunities</a:t>
            </a:r>
          </a:p>
          <a:p>
            <a:pPr marL="742950" lvl="1" indent="-228600" fontAlgn="base">
              <a:lnSpc>
                <a:spcPct val="90000"/>
              </a:lnSpc>
              <a:spcAft>
                <a:spcPts val="600"/>
              </a:spcAft>
              <a:buFont typeface="Arial" panose="020B0604020202020204" pitchFamily="34" charset="0"/>
              <a:buChar char="•"/>
            </a:pPr>
            <a:endParaRPr lang="en-US" sz="1500" dirty="0">
              <a:solidFill>
                <a:srgbClr val="000000"/>
              </a:solidFill>
            </a:endParaRPr>
          </a:p>
          <a:p>
            <a:pPr marL="285750" indent="-228600" fontAlgn="base">
              <a:lnSpc>
                <a:spcPct val="90000"/>
              </a:lnSpc>
              <a:spcAft>
                <a:spcPts val="600"/>
              </a:spcAft>
              <a:buFont typeface="Arial" panose="020B0604020202020204" pitchFamily="34" charset="0"/>
              <a:buChar char="•"/>
            </a:pPr>
            <a:r>
              <a:rPr lang="en-US" sz="1500" b="1" dirty="0">
                <a:solidFill>
                  <a:srgbClr val="000000"/>
                </a:solidFill>
              </a:rPr>
              <a:t>Virtual Instructor-Led Training (</a:t>
            </a:r>
            <a:r>
              <a:rPr lang="en-US" sz="1500" b="1" dirty="0" err="1">
                <a:solidFill>
                  <a:srgbClr val="000000"/>
                </a:solidFill>
              </a:rPr>
              <a:t>vILT</a:t>
            </a:r>
            <a:r>
              <a:rPr lang="en-US" sz="1500" b="1" dirty="0">
                <a:solidFill>
                  <a:srgbClr val="000000"/>
                </a:solidFill>
              </a:rPr>
              <a:t>)</a:t>
            </a:r>
            <a:r>
              <a:rPr lang="en-US" sz="1500" dirty="0">
                <a:solidFill>
                  <a:srgbClr val="000000"/>
                </a:solidFill>
              </a:rPr>
              <a:t> </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Virtual environment such as a Zoom session, learner in separate environment</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Environment may or may not  be hands on</a:t>
            </a:r>
          </a:p>
          <a:p>
            <a:pPr lvl="1" indent="-228600" fontAlgn="base">
              <a:lnSpc>
                <a:spcPct val="90000"/>
              </a:lnSpc>
              <a:spcAft>
                <a:spcPts val="600"/>
              </a:spcAft>
              <a:buFont typeface="Arial" panose="020B0604020202020204" pitchFamily="34" charset="0"/>
              <a:buChar char="•"/>
            </a:pPr>
            <a:endParaRPr lang="en-US" sz="1500" dirty="0">
              <a:solidFill>
                <a:srgbClr val="000000"/>
              </a:solidFill>
            </a:endParaRPr>
          </a:p>
          <a:p>
            <a:pPr marL="285750" indent="-228600" fontAlgn="base">
              <a:lnSpc>
                <a:spcPct val="90000"/>
              </a:lnSpc>
              <a:spcAft>
                <a:spcPts val="600"/>
              </a:spcAft>
              <a:buFont typeface="Arial" panose="020B0604020202020204" pitchFamily="34" charset="0"/>
              <a:buChar char="•"/>
            </a:pPr>
            <a:r>
              <a:rPr lang="en-US" sz="1500" b="1" dirty="0">
                <a:solidFill>
                  <a:srgbClr val="000000"/>
                </a:solidFill>
              </a:rPr>
              <a:t>Web-Based Training (WBT)</a:t>
            </a:r>
            <a:r>
              <a:rPr lang="en-US" sz="1500" dirty="0">
                <a:solidFill>
                  <a:srgbClr val="000000"/>
                </a:solidFill>
              </a:rPr>
              <a:t> </a:t>
            </a:r>
          </a:p>
          <a:p>
            <a:pPr marL="742950" lvl="1" indent="-228600" fontAlgn="base">
              <a:lnSpc>
                <a:spcPct val="90000"/>
              </a:lnSpc>
              <a:spcAft>
                <a:spcPts val="600"/>
              </a:spcAft>
              <a:buFont typeface="Arial" panose="020B0604020202020204" pitchFamily="34" charset="0"/>
              <a:buChar char="•"/>
            </a:pPr>
            <a:r>
              <a:rPr lang="en-US" sz="1500" dirty="0">
                <a:solidFill>
                  <a:srgbClr val="000000"/>
                </a:solidFill>
              </a:rPr>
              <a:t>Self-directed, self-paced training that is anywhere, any-time instruction delivered over the Internet to learners. Options could include:</a:t>
            </a:r>
          </a:p>
          <a:p>
            <a:pPr lvl="2" indent="-228600" fontAlgn="base">
              <a:lnSpc>
                <a:spcPct val="90000"/>
              </a:lnSpc>
              <a:spcAft>
                <a:spcPts val="600"/>
              </a:spcAft>
              <a:buFont typeface="Arial" panose="020B0604020202020204" pitchFamily="34" charset="0"/>
              <a:buChar char="•"/>
            </a:pPr>
            <a:r>
              <a:rPr lang="en-US" sz="1500" dirty="0">
                <a:solidFill>
                  <a:srgbClr val="000000"/>
                </a:solidFill>
              </a:rPr>
              <a:t>Micro-learning such as  instructional videos or quick tutorials</a:t>
            </a:r>
          </a:p>
          <a:p>
            <a:pPr lvl="2" indent="-228600" fontAlgn="base">
              <a:lnSpc>
                <a:spcPct val="90000"/>
              </a:lnSpc>
              <a:spcAft>
                <a:spcPts val="600"/>
              </a:spcAft>
              <a:buFont typeface="Arial" panose="020B0604020202020204" pitchFamily="34" charset="0"/>
              <a:buChar char="•"/>
            </a:pPr>
            <a:r>
              <a:rPr lang="en-US" sz="1500" dirty="0">
                <a:solidFill>
                  <a:srgbClr val="000000"/>
                </a:solidFill>
              </a:rPr>
              <a:t>Whole Course Delivery such as  click-through demonstrations.  For  example: SIMBA 101</a:t>
            </a:r>
            <a:endParaRPr lang="en-US" sz="1500" b="0" i="0" u="none" strike="noStrike" dirty="0">
              <a:solidFill>
                <a:srgbClr val="000000"/>
              </a:solidFill>
              <a:effectLst/>
            </a:endParaRPr>
          </a:p>
        </p:txBody>
      </p:sp>
    </p:spTree>
    <p:extLst>
      <p:ext uri="{BB962C8B-B14F-4D97-AF65-F5344CB8AC3E}">
        <p14:creationId xmlns:p14="http://schemas.microsoft.com/office/powerpoint/2010/main" val="3937374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F21ECCAE-8156-4DF5-94E5-30924B4DC075}"/>
              </a:ext>
            </a:extLst>
          </p:cNvPr>
          <p:cNvGraphicFramePr>
            <a:graphicFrameLocks noGrp="1"/>
          </p:cNvGraphicFramePr>
          <p:nvPr>
            <p:extLst>
              <p:ext uri="{D42A27DB-BD31-4B8C-83A1-F6EECF244321}">
                <p14:modId xmlns:p14="http://schemas.microsoft.com/office/powerpoint/2010/main" val="3936395523"/>
              </p:ext>
            </p:extLst>
          </p:nvPr>
        </p:nvGraphicFramePr>
        <p:xfrm>
          <a:off x="628650" y="1062565"/>
          <a:ext cx="10934700" cy="5669280"/>
        </p:xfrm>
        <a:graphic>
          <a:graphicData uri="http://schemas.openxmlformats.org/drawingml/2006/table">
            <a:tbl>
              <a:tblPr firstRow="1" bandRow="1">
                <a:tableStyleId>{5C22544A-7EE6-4342-B048-85BDC9FD1C3A}</a:tableStyleId>
              </a:tblPr>
              <a:tblGrid>
                <a:gridCol w="6610350">
                  <a:extLst>
                    <a:ext uri="{9D8B030D-6E8A-4147-A177-3AD203B41FA5}">
                      <a16:colId xmlns:a16="http://schemas.microsoft.com/office/drawing/2014/main" val="3615270779"/>
                    </a:ext>
                  </a:extLst>
                </a:gridCol>
                <a:gridCol w="4324350">
                  <a:extLst>
                    <a:ext uri="{9D8B030D-6E8A-4147-A177-3AD203B41FA5}">
                      <a16:colId xmlns:a16="http://schemas.microsoft.com/office/drawing/2014/main" val="3860665904"/>
                    </a:ext>
                  </a:extLst>
                </a:gridCol>
              </a:tblGrid>
              <a:tr h="504832">
                <a:tc>
                  <a:txBody>
                    <a:bodyPr/>
                    <a:lstStyle/>
                    <a:p>
                      <a:pPr algn="ctr"/>
                      <a:r>
                        <a:rPr lang="en-US" sz="2800" dirty="0"/>
                        <a:t>Activity</a:t>
                      </a:r>
                    </a:p>
                  </a:txBody>
                  <a:tcPr/>
                </a:tc>
                <a:tc>
                  <a:txBody>
                    <a:bodyPr/>
                    <a:lstStyle/>
                    <a:p>
                      <a:pPr algn="ctr"/>
                      <a:r>
                        <a:rPr lang="en-US" sz="2800" dirty="0"/>
                        <a:t>Dates</a:t>
                      </a:r>
                    </a:p>
                  </a:txBody>
                  <a:tcPr/>
                </a:tc>
                <a:extLst>
                  <a:ext uri="{0D108BD9-81ED-4DB2-BD59-A6C34878D82A}">
                    <a16:rowId xmlns:a16="http://schemas.microsoft.com/office/drawing/2014/main" val="2811297506"/>
                  </a:ext>
                </a:extLst>
              </a:tr>
              <a:tr h="504832">
                <a:tc>
                  <a:txBody>
                    <a:bodyPr/>
                    <a:lstStyle/>
                    <a:p>
                      <a:r>
                        <a:rPr lang="en-US" sz="2800" dirty="0"/>
                        <a:t>SIMBA 101 (self-paced) / Foundation Building</a:t>
                      </a:r>
                    </a:p>
                  </a:txBody>
                  <a:tcPr/>
                </a:tc>
                <a:tc>
                  <a:txBody>
                    <a:bodyPr/>
                    <a:lstStyle/>
                    <a:p>
                      <a:r>
                        <a:rPr lang="en-US" sz="2800" dirty="0"/>
                        <a:t>Fall 2019</a:t>
                      </a:r>
                    </a:p>
                  </a:txBody>
                  <a:tcPr/>
                </a:tc>
                <a:extLst>
                  <a:ext uri="{0D108BD9-81ED-4DB2-BD59-A6C34878D82A}">
                    <a16:rowId xmlns:a16="http://schemas.microsoft.com/office/drawing/2014/main" val="3074778646"/>
                  </a:ext>
                </a:extLst>
              </a:tr>
              <a:tr h="87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Training Schedule Communicated/Registration Begins</a:t>
                      </a:r>
                    </a:p>
                    <a:p>
                      <a:endParaRPr lang="en-US" sz="2800" dirty="0"/>
                    </a:p>
                  </a:txBody>
                  <a:tcPr/>
                </a:tc>
                <a:tc>
                  <a:txBody>
                    <a:bodyPr/>
                    <a:lstStyle/>
                    <a:p>
                      <a:r>
                        <a:rPr lang="en-US" sz="2800" dirty="0"/>
                        <a:t>Early Spring 2020</a:t>
                      </a:r>
                    </a:p>
                  </a:txBody>
                  <a:tcPr/>
                </a:tc>
                <a:extLst>
                  <a:ext uri="{0D108BD9-81ED-4DB2-BD59-A6C34878D82A}">
                    <a16:rowId xmlns:a16="http://schemas.microsoft.com/office/drawing/2014/main" val="3683043983"/>
                  </a:ext>
                </a:extLst>
              </a:tr>
              <a:tr h="87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Web-based (self-paced) Prerequisite Training</a:t>
                      </a:r>
                    </a:p>
                    <a:p>
                      <a:endParaRPr lang="en-US" sz="2800" dirty="0"/>
                    </a:p>
                  </a:txBody>
                  <a:tcPr/>
                </a:tc>
                <a:tc>
                  <a:txBody>
                    <a:bodyPr/>
                    <a:lstStyle/>
                    <a:p>
                      <a:r>
                        <a:rPr lang="en-US" sz="2800" dirty="0"/>
                        <a:t>April 2020</a:t>
                      </a:r>
                    </a:p>
                  </a:txBody>
                  <a:tcPr/>
                </a:tc>
                <a:extLst>
                  <a:ext uri="{0D108BD9-81ED-4DB2-BD59-A6C34878D82A}">
                    <a16:rowId xmlns:a16="http://schemas.microsoft.com/office/drawing/2014/main" val="2810112974"/>
                  </a:ext>
                </a:extLst>
              </a:tr>
              <a:tr h="87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End-user Instructor-led training</a:t>
                      </a:r>
                    </a:p>
                    <a:p>
                      <a:endParaRPr lang="en-US" sz="2800" dirty="0"/>
                    </a:p>
                  </a:txBody>
                  <a:tcPr/>
                </a:tc>
                <a:tc>
                  <a:txBody>
                    <a:bodyPr/>
                    <a:lstStyle/>
                    <a:p>
                      <a:r>
                        <a:rPr lang="en-US" sz="2800" dirty="0"/>
                        <a:t>May – June 2020</a:t>
                      </a:r>
                    </a:p>
                  </a:txBody>
                  <a:tcPr/>
                </a:tc>
                <a:extLst>
                  <a:ext uri="{0D108BD9-81ED-4DB2-BD59-A6C34878D82A}">
                    <a16:rowId xmlns:a16="http://schemas.microsoft.com/office/drawing/2014/main" val="2552268546"/>
                  </a:ext>
                </a:extLst>
              </a:tr>
              <a:tr h="504832">
                <a:tc>
                  <a:txBody>
                    <a:bodyPr/>
                    <a:lstStyle/>
                    <a:p>
                      <a:r>
                        <a:rPr lang="en-US" sz="2800" dirty="0"/>
                        <a:t>Go-Live!</a:t>
                      </a:r>
                    </a:p>
                  </a:txBody>
                  <a:tcPr/>
                </a:tc>
                <a:tc>
                  <a:txBody>
                    <a:bodyPr/>
                    <a:lstStyle/>
                    <a:p>
                      <a:r>
                        <a:rPr lang="en-US" sz="2800" dirty="0"/>
                        <a:t>July 2020</a:t>
                      </a:r>
                    </a:p>
                  </a:txBody>
                  <a:tcPr/>
                </a:tc>
                <a:extLst>
                  <a:ext uri="{0D108BD9-81ED-4DB2-BD59-A6C34878D82A}">
                    <a16:rowId xmlns:a16="http://schemas.microsoft.com/office/drawing/2014/main" val="3543842901"/>
                  </a:ext>
                </a:extLst>
              </a:tr>
            </a:tbl>
          </a:graphicData>
        </a:graphic>
      </p:graphicFrame>
      <p:sp>
        <p:nvSpPr>
          <p:cNvPr id="5" name="TextBox 4">
            <a:extLst>
              <a:ext uri="{FF2B5EF4-FFF2-40B4-BE49-F238E27FC236}">
                <a16:creationId xmlns:a16="http://schemas.microsoft.com/office/drawing/2014/main" id="{14217ADE-05D0-4B7A-B9BA-5FE28BC990DD}"/>
              </a:ext>
            </a:extLst>
          </p:cNvPr>
          <p:cNvSpPr txBox="1"/>
          <p:nvPr/>
        </p:nvSpPr>
        <p:spPr>
          <a:xfrm>
            <a:off x="762001" y="247650"/>
            <a:ext cx="8791574" cy="1046440"/>
          </a:xfrm>
          <a:prstGeom prst="rect">
            <a:avLst/>
          </a:prstGeom>
          <a:noFill/>
        </p:spPr>
        <p:txBody>
          <a:bodyPr wrap="square" rtlCol="0">
            <a:spAutoFit/>
          </a:bodyPr>
          <a:lstStyle/>
          <a:p>
            <a:r>
              <a:rPr lang="en-US" sz="4400" dirty="0"/>
              <a:t>Training Timeline</a:t>
            </a:r>
          </a:p>
          <a:p>
            <a:endParaRPr lang="en-US" dirty="0"/>
          </a:p>
        </p:txBody>
      </p:sp>
    </p:spTree>
    <p:extLst>
      <p:ext uri="{BB962C8B-B14F-4D97-AF65-F5344CB8AC3E}">
        <p14:creationId xmlns:p14="http://schemas.microsoft.com/office/powerpoint/2010/main" val="14492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7A48-4B0E-435A-B553-5F007604905F}"/>
              </a:ext>
            </a:extLst>
          </p:cNvPr>
          <p:cNvSpPr>
            <a:spLocks noGrp="1"/>
          </p:cNvSpPr>
          <p:nvPr>
            <p:ph type="title"/>
          </p:nvPr>
        </p:nvSpPr>
        <p:spPr>
          <a:xfrm>
            <a:off x="86140" y="75854"/>
            <a:ext cx="5314536" cy="1126781"/>
          </a:xfrm>
        </p:spPr>
        <p:txBody>
          <a:bodyPr>
            <a:normAutofit/>
          </a:bodyPr>
          <a:lstStyle/>
          <a:p>
            <a:r>
              <a:rPr lang="en-US" sz="4000" dirty="0"/>
              <a:t>Prepare Now</a:t>
            </a:r>
          </a:p>
        </p:txBody>
      </p:sp>
      <p:sp>
        <p:nvSpPr>
          <p:cNvPr id="3" name="Content Placeholder 2">
            <a:extLst>
              <a:ext uri="{FF2B5EF4-FFF2-40B4-BE49-F238E27FC236}">
                <a16:creationId xmlns:a16="http://schemas.microsoft.com/office/drawing/2014/main" id="{46E28040-763C-4902-945C-A021E074EEE6}"/>
              </a:ext>
            </a:extLst>
          </p:cNvPr>
          <p:cNvSpPr>
            <a:spLocks noGrp="1"/>
          </p:cNvSpPr>
          <p:nvPr>
            <p:ph idx="1"/>
          </p:nvPr>
        </p:nvSpPr>
        <p:spPr>
          <a:xfrm>
            <a:off x="761994" y="1202635"/>
            <a:ext cx="5820786" cy="5347253"/>
          </a:xfrm>
        </p:spPr>
        <p:txBody>
          <a:bodyPr anchor="t">
            <a:noAutofit/>
          </a:bodyPr>
          <a:lstStyle/>
          <a:p>
            <a:pPr marL="0" indent="0">
              <a:buNone/>
            </a:pPr>
            <a:r>
              <a:rPr lang="en-US" sz="2400" dirty="0"/>
              <a:t>You should have already started</a:t>
            </a:r>
          </a:p>
          <a:p>
            <a:r>
              <a:rPr lang="en-US" sz="2400" dirty="0"/>
              <a:t>Website</a:t>
            </a:r>
          </a:p>
          <a:p>
            <a:pPr lvl="1"/>
            <a:r>
              <a:rPr lang="en-US" sz="2000" dirty="0"/>
              <a:t>Loads of information including team member information, FAQs, training, previous newsletters and SIMBA sessions</a:t>
            </a:r>
          </a:p>
          <a:p>
            <a:r>
              <a:rPr lang="en-US" sz="2400" dirty="0"/>
              <a:t>Monthly Newsletters</a:t>
            </a:r>
          </a:p>
          <a:p>
            <a:pPr lvl="1"/>
            <a:r>
              <a:rPr lang="en-US" sz="2000" dirty="0"/>
              <a:t>Contains project updates, monthly focus, change management corner, and more</a:t>
            </a:r>
          </a:p>
          <a:p>
            <a:r>
              <a:rPr lang="en-US" sz="2400" dirty="0"/>
              <a:t>Monthly SIMBA Sessions</a:t>
            </a:r>
          </a:p>
          <a:p>
            <a:pPr lvl="1"/>
            <a:r>
              <a:rPr lang="en-US" sz="2000" dirty="0"/>
              <a:t>Continuing series of live webinars with project updates, spotlight discussion and  live Q &amp; A</a:t>
            </a:r>
          </a:p>
          <a:p>
            <a:r>
              <a:rPr lang="en-US" sz="2400" dirty="0"/>
              <a:t> SIMBA 101 (register on the website)    </a:t>
            </a:r>
          </a:p>
          <a:p>
            <a:pPr lvl="1"/>
            <a:r>
              <a:rPr lang="en-US" sz="2000" dirty="0"/>
              <a:t>Self-paced, online course providing a solid foundation focusing on core SIMBA financial concepts </a:t>
            </a:r>
          </a:p>
        </p:txBody>
      </p:sp>
      <p:sp>
        <p:nvSpPr>
          <p:cNvPr id="17"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ck hanging on the wall&#10;&#10;Description automatically generated">
            <a:extLst>
              <a:ext uri="{FF2B5EF4-FFF2-40B4-BE49-F238E27FC236}">
                <a16:creationId xmlns:a16="http://schemas.microsoft.com/office/drawing/2014/main" id="{D36AE1B8-51B5-4F23-B0F0-710C6C7D115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763" r="14746"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0FEE3531-825B-4B8D-B531-9FC06F68CDE0}"/>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dailyplateofcrazy.com/2015/03/12/is-it-urgent-or-importa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01474780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2B5F-B00D-4771-AB1E-71A99C885AC1}"/>
              </a:ext>
            </a:extLst>
          </p:cNvPr>
          <p:cNvSpPr>
            <a:spLocks noGrp="1"/>
          </p:cNvSpPr>
          <p:nvPr>
            <p:ph type="title"/>
          </p:nvPr>
        </p:nvSpPr>
        <p:spPr>
          <a:xfrm>
            <a:off x="762001" y="803325"/>
            <a:ext cx="5314536" cy="1009709"/>
          </a:xfrm>
        </p:spPr>
        <p:txBody>
          <a:bodyPr>
            <a:normAutofit fontScale="90000"/>
          </a:bodyPr>
          <a:lstStyle/>
          <a:p>
            <a:r>
              <a:rPr lang="en-US" sz="6000" dirty="0">
                <a:solidFill>
                  <a:schemeClr val="tx1">
                    <a:lumMod val="85000"/>
                  </a:schemeClr>
                </a:solidFill>
              </a:rPr>
              <a:t>What Will Happen</a:t>
            </a:r>
            <a:br>
              <a:rPr lang="en-US" dirty="0"/>
            </a:br>
            <a:endParaRPr lang="en-US" dirty="0"/>
          </a:p>
        </p:txBody>
      </p:sp>
      <p:sp>
        <p:nvSpPr>
          <p:cNvPr id="3" name="Content Placeholder 2">
            <a:extLst>
              <a:ext uri="{FF2B5EF4-FFF2-40B4-BE49-F238E27FC236}">
                <a16:creationId xmlns:a16="http://schemas.microsoft.com/office/drawing/2014/main" id="{8F537653-0B52-4111-B516-49E6D384A98E}"/>
              </a:ext>
            </a:extLst>
          </p:cNvPr>
          <p:cNvSpPr>
            <a:spLocks noGrp="1"/>
          </p:cNvSpPr>
          <p:nvPr>
            <p:ph idx="1"/>
          </p:nvPr>
        </p:nvSpPr>
        <p:spPr>
          <a:xfrm>
            <a:off x="762000" y="1813034"/>
            <a:ext cx="5988141" cy="5044966"/>
          </a:xfrm>
        </p:spPr>
        <p:txBody>
          <a:bodyPr anchor="t">
            <a:normAutofit/>
          </a:bodyPr>
          <a:lstStyle/>
          <a:p>
            <a:pPr marL="0" indent="0">
              <a:buNone/>
            </a:pPr>
            <a:r>
              <a:rPr lang="en-US" sz="3600" dirty="0"/>
              <a:t>Change will Happen</a:t>
            </a:r>
          </a:p>
          <a:p>
            <a:pPr lvl="1"/>
            <a:r>
              <a:rPr lang="en-US" sz="3200" dirty="0"/>
              <a:t>Terminology is changing</a:t>
            </a:r>
          </a:p>
          <a:p>
            <a:pPr lvl="1"/>
            <a:r>
              <a:rPr lang="en-US" sz="3200" dirty="0"/>
              <a:t>The Chart of Accounts is changing</a:t>
            </a:r>
          </a:p>
          <a:p>
            <a:pPr lvl="1"/>
            <a:r>
              <a:rPr lang="en-US" sz="3200" dirty="0"/>
              <a:t>System access is changing</a:t>
            </a:r>
          </a:p>
          <a:p>
            <a:pPr lvl="1"/>
            <a:r>
              <a:rPr lang="en-US" sz="3200" dirty="0"/>
              <a:t>How we do business is changing</a:t>
            </a:r>
          </a:p>
          <a:p>
            <a:pPr marL="0" indent="0">
              <a:buNone/>
            </a:pPr>
            <a:r>
              <a:rPr lang="en-US" sz="3600" dirty="0"/>
              <a:t>Training will happen</a:t>
            </a:r>
          </a:p>
          <a:p>
            <a:pPr marL="0" indent="0">
              <a:buNone/>
            </a:pPr>
            <a:r>
              <a:rPr lang="en-US" sz="3600" dirty="0"/>
              <a:t>Support will happen</a:t>
            </a:r>
          </a:p>
          <a:p>
            <a:pPr marL="914400" lvl="2" indent="0">
              <a:buNone/>
            </a:pPr>
            <a:endParaRPr lang="en-US" sz="1800" dirty="0"/>
          </a:p>
          <a:p>
            <a:pPr marL="914400" lvl="2" indent="0">
              <a:buNone/>
            </a:pPr>
            <a:endParaRPr lang="en-US" sz="1800" dirty="0"/>
          </a:p>
          <a:p>
            <a:pPr marL="457200" lvl="1" indent="0">
              <a:buNone/>
            </a:pPr>
            <a:endParaRPr lang="en-US" sz="18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building, photo, sitting, screen&#10;&#10;Description automatically generated">
            <a:extLst>
              <a:ext uri="{FF2B5EF4-FFF2-40B4-BE49-F238E27FC236}">
                <a16:creationId xmlns:a16="http://schemas.microsoft.com/office/drawing/2014/main" id="{D2B17BC6-B8DC-43F0-A308-7C76D787A1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239" r="2161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9" name="TextBox 8">
            <a:extLst>
              <a:ext uri="{FF2B5EF4-FFF2-40B4-BE49-F238E27FC236}">
                <a16:creationId xmlns:a16="http://schemas.microsoft.com/office/drawing/2014/main" id="{13BF86A2-61E0-4D24-AEC4-3EED4787027B}"/>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internetmonk.com/archive/imonk-ten-ways-i-have-chang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271559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8DB092-B21D-409F-A5BD-807D976E9EFF}"/>
              </a:ext>
            </a:extLst>
          </p:cNvPr>
          <p:cNvSpPr>
            <a:spLocks noGrp="1"/>
          </p:cNvSpPr>
          <p:nvPr>
            <p:ph type="title"/>
          </p:nvPr>
        </p:nvSpPr>
        <p:spPr>
          <a:xfrm>
            <a:off x="96896" y="0"/>
            <a:ext cx="5157216" cy="1344975"/>
          </a:xfrm>
        </p:spPr>
        <p:txBody>
          <a:bodyPr>
            <a:normAutofit/>
          </a:bodyPr>
          <a:lstStyle/>
          <a:p>
            <a:r>
              <a:rPr lang="en-US" sz="3600" dirty="0"/>
              <a:t>Post-Production Support</a:t>
            </a:r>
          </a:p>
        </p:txBody>
      </p:sp>
      <p:sp>
        <p:nvSpPr>
          <p:cNvPr id="3" name="Content Placeholder 2">
            <a:extLst>
              <a:ext uri="{FF2B5EF4-FFF2-40B4-BE49-F238E27FC236}">
                <a16:creationId xmlns:a16="http://schemas.microsoft.com/office/drawing/2014/main" id="{1E10631B-6EE7-46F4-BD7F-77C80DB1932E}"/>
              </a:ext>
            </a:extLst>
          </p:cNvPr>
          <p:cNvSpPr>
            <a:spLocks noGrp="1"/>
          </p:cNvSpPr>
          <p:nvPr>
            <p:ph idx="1"/>
          </p:nvPr>
        </p:nvSpPr>
        <p:spPr>
          <a:xfrm>
            <a:off x="324968" y="1085442"/>
            <a:ext cx="5974231" cy="5691277"/>
          </a:xfrm>
        </p:spPr>
        <p:txBody>
          <a:bodyPr>
            <a:noAutofit/>
          </a:bodyPr>
          <a:lstStyle/>
          <a:p>
            <a:pPr marL="0" indent="0">
              <a:buNone/>
            </a:pPr>
            <a:r>
              <a:rPr lang="en-US" sz="2200" b="1" u="sng" dirty="0"/>
              <a:t>Three-S Approach</a:t>
            </a:r>
          </a:p>
          <a:p>
            <a:pPr marL="0" indent="0">
              <a:buNone/>
            </a:pPr>
            <a:r>
              <a:rPr lang="en-US" sz="2200" b="1" dirty="0">
                <a:solidFill>
                  <a:schemeClr val="accent5">
                    <a:lumMod val="75000"/>
                  </a:schemeClr>
                </a:solidFill>
              </a:rPr>
              <a:t>Situation</a:t>
            </a:r>
            <a:r>
              <a:rPr lang="en-US" sz="2200" dirty="0"/>
              <a:t>:  you have a question in the moment while performing a transaction</a:t>
            </a:r>
          </a:p>
          <a:p>
            <a:pPr marL="0" indent="0">
              <a:buNone/>
            </a:pPr>
            <a:r>
              <a:rPr lang="en-US" sz="2200" b="1" dirty="0">
                <a:solidFill>
                  <a:schemeClr val="accent5">
                    <a:lumMod val="75000"/>
                  </a:schemeClr>
                </a:solidFill>
              </a:rPr>
              <a:t>Seek</a:t>
            </a:r>
            <a:r>
              <a:rPr lang="en-US" sz="2200" dirty="0"/>
              <a:t>:  use one of the recommended methods to seek answer</a:t>
            </a:r>
          </a:p>
          <a:p>
            <a:pPr marL="0" indent="0">
              <a:buNone/>
            </a:pPr>
            <a:r>
              <a:rPr lang="en-US" sz="2200" b="1" dirty="0">
                <a:solidFill>
                  <a:schemeClr val="accent5">
                    <a:lumMod val="75000"/>
                  </a:schemeClr>
                </a:solidFill>
              </a:rPr>
              <a:t>Solution</a:t>
            </a:r>
            <a:r>
              <a:rPr lang="en-US" sz="2200" dirty="0"/>
              <a:t>:  you find the answer and are able to complete the transaction</a:t>
            </a:r>
          </a:p>
          <a:p>
            <a:pPr marL="0" indent="0">
              <a:buNone/>
            </a:pPr>
            <a:r>
              <a:rPr lang="en-US" sz="2200" b="1" u="sng" dirty="0"/>
              <a:t>Support Formats (not exhaustive)</a:t>
            </a:r>
          </a:p>
          <a:p>
            <a:pPr marL="0" indent="0">
              <a:buNone/>
            </a:pPr>
            <a:r>
              <a:rPr lang="en-US" sz="2200" dirty="0">
                <a:solidFill>
                  <a:schemeClr val="accent5">
                    <a:lumMod val="75000"/>
                  </a:schemeClr>
                </a:solidFill>
              </a:rPr>
              <a:t>Simulations</a:t>
            </a:r>
            <a:r>
              <a:rPr lang="en-US" sz="2200" dirty="0"/>
              <a:t> : Short demos end user views a task  from start to finish</a:t>
            </a:r>
          </a:p>
          <a:p>
            <a:pPr marL="0" indent="0">
              <a:buNone/>
            </a:pPr>
            <a:r>
              <a:rPr lang="en-US" sz="2200" b="1" dirty="0">
                <a:solidFill>
                  <a:schemeClr val="accent5">
                    <a:lumMod val="75000"/>
                  </a:schemeClr>
                </a:solidFill>
              </a:rPr>
              <a:t>Hands-on Guide </a:t>
            </a:r>
            <a:r>
              <a:rPr lang="en-US" sz="2200" dirty="0"/>
              <a:t>: Scripted walk through simulations </a:t>
            </a:r>
          </a:p>
          <a:p>
            <a:pPr marL="0" indent="0">
              <a:buNone/>
            </a:pPr>
            <a:r>
              <a:rPr lang="en-US" sz="2200" b="1" dirty="0">
                <a:solidFill>
                  <a:schemeClr val="accent5">
                    <a:lumMod val="75000"/>
                  </a:schemeClr>
                </a:solidFill>
              </a:rPr>
              <a:t>Reference Guides</a:t>
            </a:r>
            <a:r>
              <a:rPr lang="en-US" sz="2200" dirty="0"/>
              <a:t>: Performance support materials that are not transaction based</a:t>
            </a:r>
          </a:p>
          <a:p>
            <a:pPr marL="0" indent="0">
              <a:buNone/>
            </a:pPr>
            <a:r>
              <a:rPr lang="en-US" sz="2200" b="1" dirty="0">
                <a:solidFill>
                  <a:schemeClr val="accent5">
                    <a:lumMod val="75000"/>
                  </a:schemeClr>
                </a:solidFill>
              </a:rPr>
              <a:t>Web-based Training</a:t>
            </a:r>
            <a:r>
              <a:rPr lang="en-US" sz="2200" dirty="0"/>
              <a:t>: Self-directed, self-paced</a:t>
            </a:r>
          </a:p>
        </p:txBody>
      </p:sp>
      <p:pic>
        <p:nvPicPr>
          <p:cNvPr id="5" name="Picture 4" descr="A close up of ware&#10;&#10;Description automatically generated">
            <a:extLst>
              <a:ext uri="{FF2B5EF4-FFF2-40B4-BE49-F238E27FC236}">
                <a16:creationId xmlns:a16="http://schemas.microsoft.com/office/drawing/2014/main" id="{75D4C573-F762-4593-8B0E-B82C9591C5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511"/>
          <a:stretch/>
        </p:blipFill>
        <p:spPr>
          <a:xfrm>
            <a:off x="7400443" y="484632"/>
            <a:ext cx="3875360" cy="5733287"/>
          </a:xfrm>
          <a:prstGeom prst="rect">
            <a:avLst/>
          </a:prstGeom>
        </p:spPr>
      </p:pic>
    </p:spTree>
    <p:extLst>
      <p:ext uri="{BB962C8B-B14F-4D97-AF65-F5344CB8AC3E}">
        <p14:creationId xmlns:p14="http://schemas.microsoft.com/office/powerpoint/2010/main" val="65866599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854" y="128697"/>
            <a:ext cx="1836578" cy="630255"/>
          </a:xfrm>
          <a:prstGeom prst="rect">
            <a:avLst/>
          </a:prstGeom>
        </p:spPr>
      </p:pic>
      <p:sp>
        <p:nvSpPr>
          <p:cNvPr id="4" name="Title 1"/>
          <p:cNvSpPr txBox="1">
            <a:spLocks/>
          </p:cNvSpPr>
          <p:nvPr/>
        </p:nvSpPr>
        <p:spPr>
          <a:xfrm>
            <a:off x="1063245" y="694207"/>
            <a:ext cx="5245879" cy="11430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dirty="0">
                <a:ln>
                  <a:noFill/>
                </a:ln>
                <a:solidFill>
                  <a:srgbClr val="344068"/>
                </a:solidFill>
                <a:effectLst/>
                <a:uLnTx/>
                <a:uFillTx/>
                <a:latin typeface="Rockwell" panose="02060603020205020403" pitchFamily="18" charset="0"/>
                <a:ea typeface="+mj-ea"/>
                <a:cs typeface="+mj-cs"/>
              </a:rPr>
              <a:t>SUPPORT PHASE</a:t>
            </a:r>
          </a:p>
        </p:txBody>
      </p:sp>
      <p:sp>
        <p:nvSpPr>
          <p:cNvPr id="6" name="Content Placeholder 2"/>
          <p:cNvSpPr txBox="1">
            <a:spLocks/>
          </p:cNvSpPr>
          <p:nvPr/>
        </p:nvSpPr>
        <p:spPr>
          <a:xfrm>
            <a:off x="1726549" y="1101860"/>
            <a:ext cx="8686800" cy="72237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endParaRPr kumimoji="0" lang="en-US" sz="3600" b="1" i="0" u="none" strike="noStrike" kern="1200" cap="none" spc="0" normalizeH="0" baseline="0" noProof="0">
              <a:ln>
                <a:noFill/>
              </a:ln>
              <a:solidFill>
                <a:srgbClr val="1CADE4">
                  <a:lumMod val="60000"/>
                  <a:lumOff val="40000"/>
                </a:srgbClr>
              </a:solidFill>
              <a:effectLst/>
              <a:uLnTx/>
              <a:uFillTx/>
              <a:latin typeface="Calibri" panose="020F0502020204030204"/>
              <a:ea typeface="+mn-ea"/>
              <a:cs typeface="+mn-cs"/>
            </a:endParaRPr>
          </a:p>
        </p:txBody>
      </p:sp>
      <p:pic>
        <p:nvPicPr>
          <p:cNvPr id="8" name="Picture Placeholder 5"/>
          <p:cNvPicPr>
            <a:picLocks noChangeAspect="1"/>
          </p:cNvPicPr>
          <p:nvPr/>
        </p:nvPicPr>
        <p:blipFill>
          <a:blip r:embed="rId4">
            <a:extLst>
              <a:ext uri="{28A0092B-C50C-407E-A947-70E740481C1C}">
                <a14:useLocalDpi xmlns:a14="http://schemas.microsoft.com/office/drawing/2010/main" val="0"/>
              </a:ext>
            </a:extLst>
          </a:blip>
          <a:srcRect l="5528" r="5528"/>
          <a:stretch>
            <a:fillRect/>
          </a:stretch>
        </p:blipFill>
        <p:spPr>
          <a:xfrm>
            <a:off x="5254595" y="1717340"/>
            <a:ext cx="2952344" cy="3966743"/>
          </a:xfrm>
          <a:prstGeom prst="roundRect">
            <a:avLst>
              <a:gd name="adj" fmla="val 0"/>
            </a:avLst>
          </a:prstGeom>
        </p:spPr>
      </p:pic>
      <p:sp>
        <p:nvSpPr>
          <p:cNvPr id="9" name="Rectangle 8"/>
          <p:cNvSpPr/>
          <p:nvPr/>
        </p:nvSpPr>
        <p:spPr>
          <a:xfrm>
            <a:off x="928796" y="1587629"/>
            <a:ext cx="4474471"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600" normalizeH="0" baseline="0" noProof="0">
                <a:ln>
                  <a:noFill/>
                </a:ln>
                <a:solidFill>
                  <a:srgbClr val="2683C6">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Arial" panose="020B0604020202020204" pitchFamily="34" charset="0"/>
              </a:rPr>
              <a:t>SCAR</a:t>
            </a:r>
            <a:endParaRPr kumimoji="0" lang="en-US" sz="9600" b="1" i="0" u="none" strike="noStrike" kern="1200" cap="none" spc="600" normalizeH="0" baseline="0" noProof="0">
              <a:ln>
                <a:noFill/>
              </a:ln>
              <a:solidFill>
                <a:srgbClr val="2683C6">
                  <a:lumMod val="75000"/>
                </a:srgbClr>
              </a:solidFill>
              <a:effectLst>
                <a:outerShdw blurRad="38100" dist="38100" dir="2700000" algn="tl">
                  <a:srgbClr val="000000">
                    <a:alpha val="43137"/>
                  </a:srgbClr>
                </a:outerShdw>
              </a:effectLst>
              <a:uLnTx/>
              <a:uFillTx/>
              <a:latin typeface="Franklin Gothic Book" panose="020B0503020102020204" pitchFamily="34" charset="0"/>
              <a:ea typeface="+mn-ea"/>
              <a:cs typeface="+mn-cs"/>
            </a:endParaRPr>
          </a:p>
        </p:txBody>
      </p:sp>
      <p:sp>
        <p:nvSpPr>
          <p:cNvPr id="10" name="TextBox 9"/>
          <p:cNvSpPr txBox="1"/>
          <p:nvPr/>
        </p:nvSpPr>
        <p:spPr>
          <a:xfrm>
            <a:off x="1350439" y="2821029"/>
            <a:ext cx="1964512"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83C6">
                    <a:lumMod val="75000"/>
                  </a:srgbClr>
                </a:solidFill>
                <a:effectLst>
                  <a:outerShdw blurRad="38100" dist="38100" dir="2700000" algn="tl">
                    <a:srgbClr val="000000">
                      <a:alpha val="43137"/>
                    </a:srgbClr>
                  </a:outerShdw>
                </a:effectLst>
                <a:uLnTx/>
                <a:uFillTx/>
                <a:latin typeface="Calibri" panose="020F0502020204030204"/>
                <a:ea typeface="+mn-ea"/>
                <a:cs typeface="+mn-cs"/>
              </a:rPr>
              <a:t>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Box 10"/>
          <p:cNvSpPr txBox="1"/>
          <p:nvPr/>
        </p:nvSpPr>
        <p:spPr>
          <a:xfrm>
            <a:off x="1830762" y="3374688"/>
            <a:ext cx="3124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83C6">
                    <a:lumMod val="75000"/>
                  </a:srgbClr>
                </a:solidFill>
                <a:effectLst>
                  <a:outerShdw blurRad="38100" dist="38100" dir="2700000" algn="tl">
                    <a:srgbClr val="000000">
                      <a:alpha val="43137"/>
                    </a:srgbClr>
                  </a:outerShdw>
                </a:effectLst>
                <a:uLnTx/>
                <a:uFillTx/>
                <a:latin typeface="Calibri" panose="020F0502020204030204"/>
                <a:ea typeface="+mn-ea"/>
                <a:cs typeface="+mn-cs"/>
              </a:rPr>
              <a:t>Confusion</a:t>
            </a:r>
          </a:p>
        </p:txBody>
      </p:sp>
      <p:sp>
        <p:nvSpPr>
          <p:cNvPr id="12" name="TextBox 11"/>
          <p:cNvSpPr txBox="1"/>
          <p:nvPr/>
        </p:nvSpPr>
        <p:spPr>
          <a:xfrm>
            <a:off x="2379288" y="3935939"/>
            <a:ext cx="261379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83C6">
                    <a:lumMod val="75000"/>
                  </a:srgbClr>
                </a:solidFill>
                <a:effectLst>
                  <a:outerShdw blurRad="38100" dist="38100" dir="2700000" algn="tl">
                    <a:srgbClr val="000000">
                      <a:alpha val="43137"/>
                    </a:srgbClr>
                  </a:outerShdw>
                </a:effectLst>
                <a:uLnTx/>
                <a:uFillTx/>
                <a:latin typeface="Calibri" panose="020F0502020204030204"/>
                <a:ea typeface="+mn-ea"/>
                <a:cs typeface="+mn-cs"/>
              </a:rPr>
              <a:t>Anxiety &amp;</a:t>
            </a:r>
          </a:p>
        </p:txBody>
      </p:sp>
      <p:sp>
        <p:nvSpPr>
          <p:cNvPr id="13" name="TextBox 12"/>
          <p:cNvSpPr txBox="1"/>
          <p:nvPr/>
        </p:nvSpPr>
        <p:spPr>
          <a:xfrm>
            <a:off x="3574467" y="4497190"/>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2683C6">
                    <a:lumMod val="75000"/>
                  </a:srgbClr>
                </a:solidFill>
                <a:effectLst>
                  <a:outerShdw blurRad="38100" dist="38100" dir="2700000" algn="tl">
                    <a:srgbClr val="000000">
                      <a:alpha val="43137"/>
                    </a:srgbClr>
                  </a:outerShdw>
                </a:effectLst>
                <a:uLnTx/>
                <a:uFillTx/>
                <a:latin typeface="Calibri" panose="020F0502020204030204"/>
                <a:ea typeface="+mn-ea"/>
                <a:cs typeface="+mn-cs"/>
              </a:rPr>
              <a:t>Rage</a:t>
            </a:r>
          </a:p>
        </p:txBody>
      </p:sp>
      <p:pic>
        <p:nvPicPr>
          <p:cNvPr id="15" name="Picture 14" descr="A cat sitting on a rock&#10;&#10;Description generated with very high confidence">
            <a:extLst>
              <a:ext uri="{FF2B5EF4-FFF2-40B4-BE49-F238E27FC236}">
                <a16:creationId xmlns:a16="http://schemas.microsoft.com/office/drawing/2014/main" id="{F7F722AA-7F64-4CD7-9B11-1E44215CFEF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14660" y="1717339"/>
            <a:ext cx="6548718" cy="3852187"/>
          </a:xfrm>
          <a:prstGeom prst="rect">
            <a:avLst/>
          </a:prstGeom>
        </p:spPr>
      </p:pic>
      <p:sp>
        <p:nvSpPr>
          <p:cNvPr id="16" name="TextBox 15">
            <a:extLst>
              <a:ext uri="{FF2B5EF4-FFF2-40B4-BE49-F238E27FC236}">
                <a16:creationId xmlns:a16="http://schemas.microsoft.com/office/drawing/2014/main" id="{A8581181-8B36-47BA-9155-A5F1E4FE6AEC}"/>
              </a:ext>
            </a:extLst>
          </p:cNvPr>
          <p:cNvSpPr txBox="1"/>
          <p:nvPr/>
        </p:nvSpPr>
        <p:spPr>
          <a:xfrm>
            <a:off x="7083394" y="6075484"/>
            <a:ext cx="333060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6" tooltip="http://conectica.com.mx/2012/08/30/os-x-mountain-lion-instalado-en-el-10-de-todas-las-macs"/>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7" tooltip="https://creativecommons.org/licenses/by/3.0/"/>
              </a:rPr>
              <a:t>CC BY</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55085C3-3B52-490F-ADF7-A4EFA63BFC45}"/>
              </a:ext>
            </a:extLst>
          </p:cNvPr>
          <p:cNvSpPr txBox="1"/>
          <p:nvPr/>
        </p:nvSpPr>
        <p:spPr>
          <a:xfrm>
            <a:off x="787156" y="1730169"/>
            <a:ext cx="4750044" cy="420054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520A1F8-F50E-43E7-B251-1668DFB4038B}"/>
              </a:ext>
            </a:extLst>
          </p:cNvPr>
          <p:cNvPicPr>
            <a:picLocks noChangeAspect="1"/>
          </p:cNvPicPr>
          <p:nvPr/>
        </p:nvPicPr>
        <p:blipFill>
          <a:blip r:embed="rId8"/>
          <a:srcRect/>
          <a:stretch/>
        </p:blipFill>
        <p:spPr>
          <a:xfrm>
            <a:off x="4174620" y="1352441"/>
            <a:ext cx="7688758" cy="4956000"/>
          </a:xfrm>
          <a:prstGeom prst="rect">
            <a:avLst/>
          </a:prstGeom>
        </p:spPr>
      </p:pic>
    </p:spTree>
    <p:extLst>
      <p:ext uri="{BB962C8B-B14F-4D97-AF65-F5344CB8AC3E}">
        <p14:creationId xmlns:p14="http://schemas.microsoft.com/office/powerpoint/2010/main" val="33357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mans face&#10;&#10;Description automatically generated">
            <a:extLst>
              <a:ext uri="{FF2B5EF4-FFF2-40B4-BE49-F238E27FC236}">
                <a16:creationId xmlns:a16="http://schemas.microsoft.com/office/drawing/2014/main" id="{52577542-5C30-41DB-B106-3A9653A7345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9764" b="-1"/>
          <a:stretch/>
        </p:blipFill>
        <p:spPr>
          <a:xfrm>
            <a:off x="1460597" y="10"/>
            <a:ext cx="9270806" cy="6857990"/>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9" name="TextBox 8">
            <a:extLst>
              <a:ext uri="{FF2B5EF4-FFF2-40B4-BE49-F238E27FC236}">
                <a16:creationId xmlns:a16="http://schemas.microsoft.com/office/drawing/2014/main" id="{2D6768AC-C4C0-4942-AB79-B2B61E1B9359}"/>
              </a:ext>
            </a:extLst>
          </p:cNvPr>
          <p:cNvSpPr txBox="1"/>
          <p:nvPr/>
        </p:nvSpPr>
        <p:spPr>
          <a:xfrm>
            <a:off x="2533136" y="3929448"/>
            <a:ext cx="1692875" cy="830997"/>
          </a:xfrm>
          <a:prstGeom prst="rect">
            <a:avLst/>
          </a:prstGeom>
          <a:noFill/>
        </p:spPr>
        <p:txBody>
          <a:bodyPr wrap="square" rtlCol="0">
            <a:spAutoFit/>
          </a:bodyPr>
          <a:lstStyle/>
          <a:p>
            <a:r>
              <a:rPr lang="en-US" dirty="0"/>
              <a:t> </a:t>
            </a:r>
            <a:r>
              <a:rPr lang="en-US" sz="4800" dirty="0"/>
              <a:t>IBIS</a:t>
            </a:r>
          </a:p>
        </p:txBody>
      </p:sp>
      <p:sp>
        <p:nvSpPr>
          <p:cNvPr id="10" name="TextBox 9">
            <a:extLst>
              <a:ext uri="{FF2B5EF4-FFF2-40B4-BE49-F238E27FC236}">
                <a16:creationId xmlns:a16="http://schemas.microsoft.com/office/drawing/2014/main" id="{EED60905-36B6-4A4F-BA2E-7942132FEC64}"/>
              </a:ext>
            </a:extLst>
          </p:cNvPr>
          <p:cNvSpPr txBox="1"/>
          <p:nvPr/>
        </p:nvSpPr>
        <p:spPr>
          <a:xfrm>
            <a:off x="7965992" y="3731741"/>
            <a:ext cx="1968840" cy="830997"/>
          </a:xfrm>
          <a:prstGeom prst="rect">
            <a:avLst/>
          </a:prstGeom>
          <a:noFill/>
        </p:spPr>
        <p:txBody>
          <a:bodyPr wrap="square" rtlCol="0">
            <a:spAutoFit/>
          </a:bodyPr>
          <a:lstStyle/>
          <a:p>
            <a:r>
              <a:rPr lang="en-US" sz="4800" dirty="0"/>
              <a:t>Simba</a:t>
            </a:r>
          </a:p>
        </p:txBody>
      </p:sp>
      <p:sp>
        <p:nvSpPr>
          <p:cNvPr id="11" name="TextBox 10">
            <a:extLst>
              <a:ext uri="{FF2B5EF4-FFF2-40B4-BE49-F238E27FC236}">
                <a16:creationId xmlns:a16="http://schemas.microsoft.com/office/drawing/2014/main" id="{0A356801-318E-46F2-A2A0-2F2287BAFA01}"/>
              </a:ext>
            </a:extLst>
          </p:cNvPr>
          <p:cNvSpPr txBox="1"/>
          <p:nvPr/>
        </p:nvSpPr>
        <p:spPr>
          <a:xfrm>
            <a:off x="1460597" y="0"/>
            <a:ext cx="11699569" cy="1015663"/>
          </a:xfrm>
          <a:prstGeom prst="rect">
            <a:avLst/>
          </a:prstGeom>
          <a:noFill/>
        </p:spPr>
        <p:txBody>
          <a:bodyPr wrap="square" rtlCol="0">
            <a:spAutoFit/>
          </a:bodyPr>
          <a:lstStyle/>
          <a:p>
            <a:r>
              <a:rPr lang="en-US" sz="6000" dirty="0">
                <a:solidFill>
                  <a:schemeClr val="accent1">
                    <a:lumMod val="75000"/>
                  </a:schemeClr>
                </a:solidFill>
              </a:rPr>
              <a:t>Let’s take the leap together!!!</a:t>
            </a:r>
          </a:p>
        </p:txBody>
      </p:sp>
    </p:spTree>
    <p:extLst>
      <p:ext uri="{BB962C8B-B14F-4D97-AF65-F5344CB8AC3E}">
        <p14:creationId xmlns:p14="http://schemas.microsoft.com/office/powerpoint/2010/main" val="1451080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D5E-2F86-4D51-9492-2F813EACC823}"/>
              </a:ext>
            </a:extLst>
          </p:cNvPr>
          <p:cNvSpPr>
            <a:spLocks noGrp="1"/>
          </p:cNvSpPr>
          <p:nvPr>
            <p:ph type="title"/>
          </p:nvPr>
        </p:nvSpPr>
        <p:spPr>
          <a:xfrm>
            <a:off x="838199" y="291090"/>
            <a:ext cx="10515599" cy="932688"/>
          </a:xfrm>
        </p:spPr>
        <p:txBody>
          <a:bodyPr vert="horz" lIns="91440" tIns="45720" rIns="91440" bIns="45720" rtlCol="0" anchor="b">
            <a:noAutofit/>
          </a:bodyPr>
          <a:lstStyle/>
          <a:p>
            <a:pPr algn="ctr"/>
            <a:r>
              <a:rPr lang="en-US" sz="6600" kern="1200" dirty="0">
                <a:solidFill>
                  <a:schemeClr val="tx1"/>
                </a:solidFill>
                <a:latin typeface="+mj-lt"/>
                <a:ea typeface="+mj-ea"/>
                <a:cs typeface="+mj-cs"/>
              </a:rPr>
              <a:t>QUESTIONS</a:t>
            </a:r>
          </a:p>
        </p:txBody>
      </p:sp>
      <p:pic>
        <p:nvPicPr>
          <p:cNvPr id="9" name="Picture 8" descr="A picture containing drawing&#10;&#10;Description automatically generated">
            <a:extLst>
              <a:ext uri="{FF2B5EF4-FFF2-40B4-BE49-F238E27FC236}">
                <a16:creationId xmlns:a16="http://schemas.microsoft.com/office/drawing/2014/main" id="{04A89113-675C-4769-8852-A66751A19C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0596" y="2227633"/>
            <a:ext cx="6517532" cy="4076913"/>
          </a:xfrm>
          <a:prstGeom prst="rect">
            <a:avLst/>
          </a:prstGeom>
        </p:spPr>
      </p:pic>
    </p:spTree>
    <p:extLst>
      <p:ext uri="{BB962C8B-B14F-4D97-AF65-F5344CB8AC3E}">
        <p14:creationId xmlns:p14="http://schemas.microsoft.com/office/powerpoint/2010/main" val="135907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54000">
              <a:schemeClr val="accent1">
                <a:lumMod val="40000"/>
                <a:lumOff val="60000"/>
              </a:schemeClr>
            </a:gs>
            <a:gs pos="100000">
              <a:schemeClr val="accent1">
                <a:lumMod val="45000"/>
                <a:lumOff val="55000"/>
              </a:schemeClr>
            </a:gs>
            <a:gs pos="100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99A2-0D69-44CB-ABB8-9483E10A161E}"/>
              </a:ext>
            </a:extLst>
          </p:cNvPr>
          <p:cNvSpPr>
            <a:spLocks noGrp="1"/>
          </p:cNvSpPr>
          <p:nvPr>
            <p:ph type="title"/>
          </p:nvPr>
        </p:nvSpPr>
        <p:spPr/>
        <p:txBody>
          <a:bodyPr/>
          <a:lstStyle/>
          <a:p>
            <a:r>
              <a:rPr lang="en-US"/>
              <a:t>Terminology</a:t>
            </a:r>
            <a:endParaRPr lang="en-US" dirty="0"/>
          </a:p>
        </p:txBody>
      </p:sp>
      <p:sp>
        <p:nvSpPr>
          <p:cNvPr id="5" name="Rectangle 4">
            <a:extLst>
              <a:ext uri="{FF2B5EF4-FFF2-40B4-BE49-F238E27FC236}">
                <a16:creationId xmlns:a16="http://schemas.microsoft.com/office/drawing/2014/main" id="{BC19D58C-2B15-4505-A25C-8D6EF93BB87C}"/>
              </a:ext>
            </a:extLst>
          </p:cNvPr>
          <p:cNvSpPr/>
          <p:nvPr/>
        </p:nvSpPr>
        <p:spPr>
          <a:xfrm>
            <a:off x="928511" y="1459864"/>
            <a:ext cx="10515599" cy="5262979"/>
          </a:xfrm>
          <a:prstGeom prst="rect">
            <a:avLst/>
          </a:prstGeom>
        </p:spPr>
        <p:txBody>
          <a:bodyPr wrap="square">
            <a:spAutoFit/>
          </a:bodyPr>
          <a:lstStyle/>
          <a:p>
            <a:pPr marL="457200" indent="-457200">
              <a:buFont typeface="Arial" panose="020B0604020202020204" pitchFamily="34" charset="0"/>
              <a:buChar char="•"/>
            </a:pPr>
            <a:r>
              <a:rPr lang="en-US" sz="2800" dirty="0"/>
              <a:t>IBIS Budget = SIMBA Cost Center (</a:t>
            </a:r>
            <a:r>
              <a:rPr lang="en-US" sz="2800" dirty="0" err="1"/>
              <a:t>WorkDay</a:t>
            </a:r>
            <a:r>
              <a:rPr lang="en-US" sz="2800" dirty="0"/>
              <a:t> is already using this term)</a:t>
            </a:r>
          </a:p>
          <a:p>
            <a:pPr marL="457200" indent="-457200">
              <a:buFont typeface="Arial" panose="020B0604020202020204" pitchFamily="34" charset="0"/>
              <a:buChar char="•"/>
            </a:pPr>
            <a:r>
              <a:rPr lang="en-US" sz="2800" dirty="0"/>
              <a:t>IBIS Object Code = SIMBA GL Code</a:t>
            </a:r>
          </a:p>
          <a:p>
            <a:pPr marL="457200" indent="-457200">
              <a:buFont typeface="Arial" panose="020B0604020202020204" pitchFamily="34" charset="0"/>
              <a:buChar char="•"/>
            </a:pPr>
            <a:r>
              <a:rPr lang="en-US" sz="2800" dirty="0"/>
              <a:t>SRFC = Non-PO Invoices</a:t>
            </a:r>
          </a:p>
          <a:p>
            <a:pPr marL="457200" indent="-457200">
              <a:buFont typeface="Arial" panose="020B0604020202020204" pitchFamily="34" charset="0"/>
              <a:buChar char="•"/>
            </a:pPr>
            <a:r>
              <a:rPr lang="en-US" sz="2800" dirty="0"/>
              <a:t>IDCC = Internal Service Request Form (ISR)</a:t>
            </a:r>
          </a:p>
          <a:p>
            <a:pPr marL="457200" indent="-457200">
              <a:buFont typeface="Arial" panose="020B0604020202020204" pitchFamily="34" charset="0"/>
              <a:buChar char="•"/>
            </a:pPr>
            <a:r>
              <a:rPr lang="en-US" sz="2800" dirty="0"/>
              <a:t>ROCR/RECR = Various: Cash Journal, Wire and ACH, Credit card Elavon, Third party systems.</a:t>
            </a:r>
          </a:p>
          <a:p>
            <a:pPr marL="457200" indent="-457200">
              <a:buFont typeface="Arial" panose="020B0604020202020204" pitchFamily="34" charset="0"/>
              <a:buChar char="•"/>
            </a:pPr>
            <a:r>
              <a:rPr lang="en-US" sz="2800" dirty="0"/>
              <a:t>Purchasing Requisition = Shopping cart</a:t>
            </a:r>
          </a:p>
          <a:p>
            <a:pPr marL="457200" indent="-457200">
              <a:buFont typeface="Arial" panose="020B0604020202020204" pitchFamily="34" charset="0"/>
              <a:buChar char="•"/>
            </a:pPr>
            <a:r>
              <a:rPr lang="en-US" sz="2800" dirty="0"/>
              <a:t>Purchase Order = Purchase Order</a:t>
            </a:r>
          </a:p>
          <a:p>
            <a:pPr marL="457200" indent="-457200">
              <a:buFont typeface="Arial" panose="020B0604020202020204" pitchFamily="34" charset="0"/>
              <a:buChar char="•"/>
            </a:pPr>
            <a:r>
              <a:rPr lang="en-US" sz="2800" dirty="0"/>
              <a:t>ICAG = Overview of AVC Data, All Postings</a:t>
            </a:r>
          </a:p>
          <a:p>
            <a:pPr marL="457200" indent="-457200">
              <a:buFont typeface="Arial" panose="020B0604020202020204" pitchFamily="34" charset="0"/>
              <a:buChar char="•"/>
            </a:pPr>
            <a:r>
              <a:rPr lang="en-US" sz="2800" dirty="0"/>
              <a:t>IBIS- Simba Terminology Crosswalk</a:t>
            </a:r>
          </a:p>
          <a:p>
            <a:pPr marL="914400" lvl="1" indent="-457200">
              <a:buFont typeface="Arial" panose="020B0604020202020204" pitchFamily="34" charset="0"/>
              <a:buChar char="•"/>
            </a:pPr>
            <a:r>
              <a:rPr lang="en-US" sz="2800" dirty="0">
                <a:hlinkClick r:id="rId3"/>
              </a:rPr>
              <a:t>February 2020 IBIS-SIMBA Terminology Crosswalk</a:t>
            </a:r>
            <a:endParaRPr lang="en-US" sz="2800" dirty="0"/>
          </a:p>
        </p:txBody>
      </p:sp>
    </p:spTree>
    <p:extLst>
      <p:ext uri="{BB962C8B-B14F-4D97-AF65-F5344CB8AC3E}">
        <p14:creationId xmlns:p14="http://schemas.microsoft.com/office/powerpoint/2010/main" val="393917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BD52-D871-4566-A01C-DF98A283789E}"/>
              </a:ext>
            </a:extLst>
          </p:cNvPr>
          <p:cNvSpPr>
            <a:spLocks noGrp="1"/>
          </p:cNvSpPr>
          <p:nvPr>
            <p:ph type="title"/>
          </p:nvPr>
        </p:nvSpPr>
        <p:spPr>
          <a:xfrm>
            <a:off x="838200" y="365125"/>
            <a:ext cx="10515600" cy="1325563"/>
          </a:xfrm>
        </p:spPr>
        <p:txBody>
          <a:bodyPr>
            <a:normAutofit/>
          </a:bodyPr>
          <a:lstStyle/>
          <a:p>
            <a:r>
              <a:rPr lang="en-US" sz="4000" dirty="0"/>
              <a:t>Terminology (Continued)</a:t>
            </a:r>
          </a:p>
        </p:txBody>
      </p:sp>
      <p:sp>
        <p:nvSpPr>
          <p:cNvPr id="4" name="Rectangle 3">
            <a:extLst>
              <a:ext uri="{FF2B5EF4-FFF2-40B4-BE49-F238E27FC236}">
                <a16:creationId xmlns:a16="http://schemas.microsoft.com/office/drawing/2014/main" id="{6F4D3569-3277-4A21-AD68-B3F20B2EAF75}"/>
              </a:ext>
            </a:extLst>
          </p:cNvPr>
          <p:cNvSpPr/>
          <p:nvPr/>
        </p:nvSpPr>
        <p:spPr>
          <a:xfrm>
            <a:off x="838200" y="1499950"/>
            <a:ext cx="9824154" cy="5078313"/>
          </a:xfrm>
          <a:prstGeom prst="rect">
            <a:avLst/>
          </a:prstGeom>
        </p:spPr>
        <p:txBody>
          <a:bodyPr wrap="square">
            <a:spAutoFit/>
          </a:bodyPr>
          <a:lstStyle/>
          <a:p>
            <a:r>
              <a:rPr lang="en-US" sz="2000" dirty="0"/>
              <a:t>FICOFMGM (pronounced FICO FIM GYM) – What does this mean?!?	</a:t>
            </a:r>
          </a:p>
          <a:p>
            <a:pPr lvl="1"/>
            <a:r>
              <a:rPr lang="en-US" dirty="0"/>
              <a:t>These are the four ledgers in SIMBA</a:t>
            </a:r>
          </a:p>
          <a:p>
            <a:pPr lvl="2"/>
            <a:r>
              <a:rPr lang="en-US" dirty="0"/>
              <a:t>FI = </a:t>
            </a:r>
            <a:r>
              <a:rPr lang="en-US" b="1" dirty="0"/>
              <a:t>Financial -</a:t>
            </a:r>
            <a:r>
              <a:rPr lang="en-US" dirty="0"/>
              <a:t> this ledger accounts for all financial transactions, except for budget, and is the primary ledger for tracking assets, liabilities and net assets.  This ledger is used for financial statements and is the ledger that adjusts for accrual accounting, including management of payables and receivables.</a:t>
            </a:r>
          </a:p>
          <a:p>
            <a:pPr lvl="2"/>
            <a:r>
              <a:rPr lang="en-US" dirty="0"/>
              <a:t>CO = </a:t>
            </a:r>
            <a:r>
              <a:rPr lang="en-US" b="1" dirty="0"/>
              <a:t>Controlling </a:t>
            </a:r>
            <a:r>
              <a:rPr lang="en-US" dirty="0"/>
              <a:t>- this ledger is used for cost allocations.  It will not be used extensively at go-live and will be used primarily by the Corporate Controller's Office.</a:t>
            </a:r>
          </a:p>
          <a:p>
            <a:pPr lvl="2"/>
            <a:r>
              <a:rPr lang="en-US" dirty="0">
                <a:highlight>
                  <a:srgbClr val="FFFF00"/>
                </a:highlight>
              </a:rPr>
              <a:t>FM = </a:t>
            </a:r>
            <a:r>
              <a:rPr lang="en-US" b="1" dirty="0">
                <a:highlight>
                  <a:srgbClr val="FFFF00"/>
                </a:highlight>
              </a:rPr>
              <a:t>Funds Management </a:t>
            </a:r>
            <a:r>
              <a:rPr lang="en-US" dirty="0">
                <a:highlight>
                  <a:srgbClr val="FFFF00"/>
                </a:highlight>
              </a:rPr>
              <a:t>- this ledger is focused on the budget and accounts for all transactions which impact budget, revenue or expense.  This is the primary ledger that departments at Penn State will use to manage general fund operations.  Reports from this ledger will show budget, encumbrance, actual and balances, like the current ICAG/ISTR reports in IBIS.</a:t>
            </a:r>
          </a:p>
          <a:p>
            <a:pPr lvl="2"/>
            <a:r>
              <a:rPr lang="en-US" dirty="0"/>
              <a:t>GM = </a:t>
            </a:r>
            <a:r>
              <a:rPr lang="en-US" b="1" dirty="0"/>
              <a:t>Grants Management (GM)</a:t>
            </a:r>
            <a:r>
              <a:rPr lang="en-US" dirty="0"/>
              <a:t> - this ledger accounts for all transactions which post to Grants.  It accounts for all elements - assets, liabilities, net assets, revenue and expense, as well as budget.  This allows for total reporting on grant activities for sponsors and others, including balance sheets and income statements.</a:t>
            </a:r>
          </a:p>
          <a:p>
            <a:pPr lvl="2"/>
            <a:endParaRPr lang="en-US" dirty="0"/>
          </a:p>
        </p:txBody>
      </p:sp>
      <p:sp>
        <p:nvSpPr>
          <p:cNvPr id="6" name="Arrow: Right 5">
            <a:extLst>
              <a:ext uri="{FF2B5EF4-FFF2-40B4-BE49-F238E27FC236}">
                <a16:creationId xmlns:a16="http://schemas.microsoft.com/office/drawing/2014/main" id="{3D244113-ED82-474B-81B2-A239A1BAB236}"/>
              </a:ext>
            </a:extLst>
          </p:cNvPr>
          <p:cNvSpPr/>
          <p:nvPr/>
        </p:nvSpPr>
        <p:spPr>
          <a:xfrm>
            <a:off x="270933" y="3815645"/>
            <a:ext cx="1456267" cy="1004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This is where we will live. </a:t>
            </a:r>
          </a:p>
        </p:txBody>
      </p:sp>
      <p:pic>
        <p:nvPicPr>
          <p:cNvPr id="11" name="Picture 10" descr="A picture containing drawing, room&#10;&#10;Description automatically generated">
            <a:extLst>
              <a:ext uri="{FF2B5EF4-FFF2-40B4-BE49-F238E27FC236}">
                <a16:creationId xmlns:a16="http://schemas.microsoft.com/office/drawing/2014/main" id="{5D8B2C03-2576-41C6-A406-E205FB0A8F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59993" y="89755"/>
            <a:ext cx="3668591" cy="1895475"/>
          </a:xfrm>
          <a:prstGeom prst="rect">
            <a:avLst/>
          </a:prstGeom>
        </p:spPr>
      </p:pic>
    </p:spTree>
    <p:extLst>
      <p:ext uri="{BB962C8B-B14F-4D97-AF65-F5344CB8AC3E}">
        <p14:creationId xmlns:p14="http://schemas.microsoft.com/office/powerpoint/2010/main" val="332373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EB1D44-809C-4600-B450-D36AA4F2D3B7}"/>
              </a:ext>
            </a:extLst>
          </p:cNvPr>
          <p:cNvPicPr>
            <a:picLocks noGrp="1" noChangeAspect="1"/>
          </p:cNvPicPr>
          <p:nvPr>
            <p:ph idx="1"/>
          </p:nvPr>
        </p:nvPicPr>
        <p:blipFill>
          <a:blip r:embed="rId3"/>
          <a:stretch>
            <a:fillRect/>
          </a:stretch>
        </p:blipFill>
        <p:spPr>
          <a:xfrm>
            <a:off x="506027" y="150920"/>
            <a:ext cx="10617693" cy="6707080"/>
          </a:xfrm>
          <a:prstGeom prst="rect">
            <a:avLst/>
          </a:prstGeom>
        </p:spPr>
      </p:pic>
    </p:spTree>
    <p:extLst>
      <p:ext uri="{BB962C8B-B14F-4D97-AF65-F5344CB8AC3E}">
        <p14:creationId xmlns:p14="http://schemas.microsoft.com/office/powerpoint/2010/main" val="135797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9872-16B0-415D-AF3D-587D3125A127}"/>
              </a:ext>
            </a:extLst>
          </p:cNvPr>
          <p:cNvSpPr>
            <a:spLocks noGrp="1"/>
          </p:cNvSpPr>
          <p:nvPr>
            <p:ph type="title"/>
          </p:nvPr>
        </p:nvSpPr>
        <p:spPr>
          <a:xfrm>
            <a:off x="838200" y="365125"/>
            <a:ext cx="10515600" cy="953681"/>
          </a:xfrm>
        </p:spPr>
        <p:txBody>
          <a:bodyPr>
            <a:normAutofit fontScale="90000"/>
          </a:bodyPr>
          <a:lstStyle/>
          <a:p>
            <a:pPr>
              <a:lnSpc>
                <a:spcPct val="100000"/>
              </a:lnSpc>
            </a:pPr>
            <a:r>
              <a:rPr lang="en-US" dirty="0"/>
              <a:t>Chart of Accounts</a:t>
            </a:r>
            <a:br>
              <a:rPr lang="en-US" dirty="0"/>
            </a:br>
            <a:r>
              <a:rPr lang="en-US" sz="3200" dirty="0"/>
              <a:t>Account Hierarchy</a:t>
            </a:r>
            <a:r>
              <a:rPr lang="en-US" dirty="0"/>
              <a:t>	</a:t>
            </a:r>
          </a:p>
        </p:txBody>
      </p:sp>
      <p:sp>
        <p:nvSpPr>
          <p:cNvPr id="3" name="Content Placeholder 2">
            <a:extLst>
              <a:ext uri="{FF2B5EF4-FFF2-40B4-BE49-F238E27FC236}">
                <a16:creationId xmlns:a16="http://schemas.microsoft.com/office/drawing/2014/main" id="{D3EB166F-F2AB-44F5-BAE9-AB656FA42209}"/>
              </a:ext>
            </a:extLst>
          </p:cNvPr>
          <p:cNvSpPr>
            <a:spLocks noGrp="1"/>
          </p:cNvSpPr>
          <p:nvPr>
            <p:ph idx="1"/>
          </p:nvPr>
        </p:nvSpPr>
        <p:spPr>
          <a:xfrm>
            <a:off x="838200" y="1814991"/>
            <a:ext cx="10515600" cy="4383789"/>
          </a:xfrm>
        </p:spPr>
        <p:txBody>
          <a:bodyPr/>
          <a:lstStyle/>
          <a:p>
            <a:endParaRPr lang="en-US" dirty="0"/>
          </a:p>
          <a:p>
            <a:endParaRPr lang="en-US" dirty="0"/>
          </a:p>
        </p:txBody>
      </p:sp>
      <p:sp>
        <p:nvSpPr>
          <p:cNvPr id="5" name="Rectangle: Single Corner Rounded 4">
            <a:extLst>
              <a:ext uri="{FF2B5EF4-FFF2-40B4-BE49-F238E27FC236}">
                <a16:creationId xmlns:a16="http://schemas.microsoft.com/office/drawing/2014/main" id="{206CDF4A-AE61-4210-AB9C-490D30E8E150}"/>
              </a:ext>
            </a:extLst>
          </p:cNvPr>
          <p:cNvSpPr/>
          <p:nvPr/>
        </p:nvSpPr>
        <p:spPr>
          <a:xfrm>
            <a:off x="3657599" y="1577828"/>
            <a:ext cx="4359349" cy="94537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Area: 2730</a:t>
            </a:r>
          </a:p>
          <a:p>
            <a:pPr algn="ctr"/>
            <a:r>
              <a:rPr lang="en-US" dirty="0"/>
              <a:t>Penn State York</a:t>
            </a:r>
          </a:p>
        </p:txBody>
      </p:sp>
      <p:sp>
        <p:nvSpPr>
          <p:cNvPr id="6" name="Rectangle: Single Corner Rounded 5">
            <a:extLst>
              <a:ext uri="{FF2B5EF4-FFF2-40B4-BE49-F238E27FC236}">
                <a16:creationId xmlns:a16="http://schemas.microsoft.com/office/drawing/2014/main" id="{5FEA03E5-0DB2-487C-8FA4-C01FFCF7064A}"/>
              </a:ext>
            </a:extLst>
          </p:cNvPr>
          <p:cNvSpPr/>
          <p:nvPr/>
        </p:nvSpPr>
        <p:spPr>
          <a:xfrm>
            <a:off x="8024038" y="3838075"/>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chemeClr val="accent1">
                    <a:lumMod val="50000"/>
                  </a:schemeClr>
                </a:solidFill>
              </a:rPr>
              <a:t>03</a:t>
            </a:r>
            <a:r>
              <a:rPr lang="en-US" dirty="0">
                <a:solidFill>
                  <a:schemeClr val="accent2">
                    <a:lumMod val="60000"/>
                    <a:lumOff val="40000"/>
                  </a:schemeClr>
                </a:solidFill>
              </a:rPr>
              <a:t>00000</a:t>
            </a:r>
          </a:p>
        </p:txBody>
      </p:sp>
      <p:sp>
        <p:nvSpPr>
          <p:cNvPr id="7" name="Rectangle: Single Corner Rounded 6">
            <a:extLst>
              <a:ext uri="{FF2B5EF4-FFF2-40B4-BE49-F238E27FC236}">
                <a16:creationId xmlns:a16="http://schemas.microsoft.com/office/drawing/2014/main" id="{33FD72A3-ED89-45F9-96CF-86CE762B8ECD}"/>
              </a:ext>
            </a:extLst>
          </p:cNvPr>
          <p:cNvSpPr/>
          <p:nvPr/>
        </p:nvSpPr>
        <p:spPr>
          <a:xfrm>
            <a:off x="4688958" y="3838076"/>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chemeClr val="accent1">
                    <a:lumMod val="50000"/>
                  </a:schemeClr>
                </a:solidFill>
              </a:rPr>
              <a:t>02</a:t>
            </a:r>
            <a:r>
              <a:rPr lang="en-US" dirty="0">
                <a:solidFill>
                  <a:schemeClr val="accent2">
                    <a:lumMod val="60000"/>
                    <a:lumOff val="40000"/>
                  </a:schemeClr>
                </a:solidFill>
              </a:rPr>
              <a:t>00000</a:t>
            </a:r>
          </a:p>
        </p:txBody>
      </p:sp>
      <p:sp>
        <p:nvSpPr>
          <p:cNvPr id="8" name="Rectangle: Single Corner Rounded 7">
            <a:extLst>
              <a:ext uri="{FF2B5EF4-FFF2-40B4-BE49-F238E27FC236}">
                <a16:creationId xmlns:a16="http://schemas.microsoft.com/office/drawing/2014/main" id="{01CDFD59-0A16-4F22-96F0-2F429FB29B20}"/>
              </a:ext>
            </a:extLst>
          </p:cNvPr>
          <p:cNvSpPr/>
          <p:nvPr/>
        </p:nvSpPr>
        <p:spPr>
          <a:xfrm>
            <a:off x="1244009" y="3888525"/>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rgbClr val="002060"/>
                </a:solidFill>
              </a:rPr>
              <a:t>01</a:t>
            </a:r>
            <a:r>
              <a:rPr lang="en-US" dirty="0">
                <a:solidFill>
                  <a:schemeClr val="accent2">
                    <a:lumMod val="60000"/>
                    <a:lumOff val="40000"/>
                  </a:schemeClr>
                </a:solidFill>
              </a:rPr>
              <a:t>00000</a:t>
            </a:r>
          </a:p>
        </p:txBody>
      </p:sp>
      <p:sp>
        <p:nvSpPr>
          <p:cNvPr id="9" name="Rectangle: Single Corner Rounded 8">
            <a:extLst>
              <a:ext uri="{FF2B5EF4-FFF2-40B4-BE49-F238E27FC236}">
                <a16:creationId xmlns:a16="http://schemas.microsoft.com/office/drawing/2014/main" id="{75894025-CCD7-4096-85AB-E9A160347792}"/>
              </a:ext>
            </a:extLst>
          </p:cNvPr>
          <p:cNvSpPr/>
          <p:nvPr/>
        </p:nvSpPr>
        <p:spPr>
          <a:xfrm>
            <a:off x="1984744" y="4905154"/>
            <a:ext cx="2512828" cy="5103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XXX</a:t>
            </a:r>
          </a:p>
        </p:txBody>
      </p:sp>
      <p:sp>
        <p:nvSpPr>
          <p:cNvPr id="10" name="Rectangle: Single Corner Rounded 9">
            <a:extLst>
              <a:ext uri="{FF2B5EF4-FFF2-40B4-BE49-F238E27FC236}">
                <a16:creationId xmlns:a16="http://schemas.microsoft.com/office/drawing/2014/main" id="{EA31BECD-BC61-40A1-938F-139EE3CDDF5E}"/>
              </a:ext>
            </a:extLst>
          </p:cNvPr>
          <p:cNvSpPr/>
          <p:nvPr/>
        </p:nvSpPr>
        <p:spPr>
          <a:xfrm>
            <a:off x="7874295" y="4905154"/>
            <a:ext cx="2512828" cy="5103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60000"/>
                    <a:lumOff val="40000"/>
                  </a:schemeClr>
                </a:solidFill>
              </a:rPr>
              <a:t>XXXXX</a:t>
            </a:r>
          </a:p>
        </p:txBody>
      </p:sp>
      <p:sp>
        <p:nvSpPr>
          <p:cNvPr id="11" name="Rectangle: Single Corner Rounded 10">
            <a:extLst>
              <a:ext uri="{FF2B5EF4-FFF2-40B4-BE49-F238E27FC236}">
                <a16:creationId xmlns:a16="http://schemas.microsoft.com/office/drawing/2014/main" id="{E8529EEA-95C0-4ABF-8C24-82FC7FAE1976}"/>
              </a:ext>
            </a:extLst>
          </p:cNvPr>
          <p:cNvSpPr/>
          <p:nvPr/>
        </p:nvSpPr>
        <p:spPr>
          <a:xfrm>
            <a:off x="4954772" y="4905154"/>
            <a:ext cx="2512828" cy="510362"/>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XX</a:t>
            </a:r>
          </a:p>
        </p:txBody>
      </p:sp>
      <p:sp>
        <p:nvSpPr>
          <p:cNvPr id="12" name="Rectangle: Single Corner Rounded 11">
            <a:extLst>
              <a:ext uri="{FF2B5EF4-FFF2-40B4-BE49-F238E27FC236}">
                <a16:creationId xmlns:a16="http://schemas.microsoft.com/office/drawing/2014/main" id="{33AC1451-B13F-4BA9-8A9C-E7EFB4A323A4}"/>
              </a:ext>
            </a:extLst>
          </p:cNvPr>
          <p:cNvSpPr/>
          <p:nvPr/>
        </p:nvSpPr>
        <p:spPr>
          <a:xfrm>
            <a:off x="8016948" y="2647507"/>
            <a:ext cx="2686494" cy="86012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03</a:t>
            </a:r>
          </a:p>
          <a:p>
            <a:pPr algn="ctr"/>
            <a:r>
              <a:rPr lang="en-US" dirty="0"/>
              <a:t>  Business Services</a:t>
            </a:r>
            <a:r>
              <a:rPr lang="en-US" sz="1400" dirty="0"/>
              <a:t>	</a:t>
            </a:r>
          </a:p>
        </p:txBody>
      </p:sp>
      <p:sp>
        <p:nvSpPr>
          <p:cNvPr id="13" name="Rectangle: Single Corner Rounded 12">
            <a:extLst>
              <a:ext uri="{FF2B5EF4-FFF2-40B4-BE49-F238E27FC236}">
                <a16:creationId xmlns:a16="http://schemas.microsoft.com/office/drawing/2014/main" id="{9ED233F0-FB68-4E99-86D9-632D3B8D6AE3}"/>
              </a:ext>
            </a:extLst>
          </p:cNvPr>
          <p:cNvSpPr/>
          <p:nvPr/>
        </p:nvSpPr>
        <p:spPr>
          <a:xfrm>
            <a:off x="4658832" y="2602376"/>
            <a:ext cx="2709530" cy="93566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Department 02</a:t>
            </a:r>
          </a:p>
          <a:p>
            <a:pPr algn="ctr"/>
            <a:r>
              <a:rPr lang="en-US" dirty="0"/>
              <a:t>           Finance 		</a:t>
            </a:r>
          </a:p>
        </p:txBody>
      </p:sp>
      <p:sp>
        <p:nvSpPr>
          <p:cNvPr id="14" name="Rectangle: Single Corner Rounded 13">
            <a:extLst>
              <a:ext uri="{FF2B5EF4-FFF2-40B4-BE49-F238E27FC236}">
                <a16:creationId xmlns:a16="http://schemas.microsoft.com/office/drawing/2014/main" id="{18BC052D-9669-4844-9203-92D82BF9D7AA}"/>
              </a:ext>
            </a:extLst>
          </p:cNvPr>
          <p:cNvSpPr/>
          <p:nvPr/>
        </p:nvSpPr>
        <p:spPr>
          <a:xfrm>
            <a:off x="1244009" y="2602376"/>
            <a:ext cx="2679405" cy="93566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01</a:t>
            </a:r>
          </a:p>
          <a:p>
            <a:pPr algn="ctr"/>
            <a:r>
              <a:rPr lang="en-US" dirty="0"/>
              <a:t>      Chancellor	</a:t>
            </a:r>
          </a:p>
        </p:txBody>
      </p:sp>
      <p:sp>
        <p:nvSpPr>
          <p:cNvPr id="15" name="Rectangle: Single Corner Rounded 14">
            <a:extLst>
              <a:ext uri="{FF2B5EF4-FFF2-40B4-BE49-F238E27FC236}">
                <a16:creationId xmlns:a16="http://schemas.microsoft.com/office/drawing/2014/main" id="{5C212D71-AEB6-4B30-844C-43373546E2A2}"/>
              </a:ext>
            </a:extLst>
          </p:cNvPr>
          <p:cNvSpPr/>
          <p:nvPr/>
        </p:nvSpPr>
        <p:spPr>
          <a:xfrm>
            <a:off x="1984744" y="5401339"/>
            <a:ext cx="2512828" cy="510362"/>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1</a:t>
            </a:r>
            <a:r>
              <a:rPr lang="en-US" baseline="30000" dirty="0">
                <a:solidFill>
                  <a:schemeClr val="accent1">
                    <a:lumMod val="50000"/>
                  </a:schemeClr>
                </a:solidFill>
              </a:rPr>
              <a:t>st</a:t>
            </a:r>
            <a:r>
              <a:rPr lang="en-US" dirty="0">
                <a:solidFill>
                  <a:schemeClr val="accent1">
                    <a:lumMod val="50000"/>
                  </a:schemeClr>
                </a:solidFill>
              </a:rPr>
              <a:t> 3 digit of Business Area</a:t>
            </a:r>
            <a:endParaRPr lang="en-US" dirty="0"/>
          </a:p>
        </p:txBody>
      </p:sp>
      <p:sp>
        <p:nvSpPr>
          <p:cNvPr id="16" name="Rectangle: Single Corner Rounded 15">
            <a:extLst>
              <a:ext uri="{FF2B5EF4-FFF2-40B4-BE49-F238E27FC236}">
                <a16:creationId xmlns:a16="http://schemas.microsoft.com/office/drawing/2014/main" id="{F7469A3A-FFEE-4961-9520-47AA5C377D80}"/>
              </a:ext>
            </a:extLst>
          </p:cNvPr>
          <p:cNvSpPr/>
          <p:nvPr/>
        </p:nvSpPr>
        <p:spPr>
          <a:xfrm>
            <a:off x="4954772" y="5401339"/>
            <a:ext cx="2512828" cy="510362"/>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Department</a:t>
            </a:r>
            <a:r>
              <a:rPr lang="en-US" dirty="0"/>
              <a:t> </a:t>
            </a:r>
          </a:p>
        </p:txBody>
      </p:sp>
      <p:sp>
        <p:nvSpPr>
          <p:cNvPr id="17" name="Rectangle: Single Corner Rounded 16">
            <a:extLst>
              <a:ext uri="{FF2B5EF4-FFF2-40B4-BE49-F238E27FC236}">
                <a16:creationId xmlns:a16="http://schemas.microsoft.com/office/drawing/2014/main" id="{98313D23-8830-481B-9151-4AAB1D077DFF}"/>
              </a:ext>
            </a:extLst>
          </p:cNvPr>
          <p:cNvSpPr/>
          <p:nvPr/>
        </p:nvSpPr>
        <p:spPr>
          <a:xfrm>
            <a:off x="7874295" y="5419060"/>
            <a:ext cx="2512828" cy="510362"/>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Sequentially Numbered</a:t>
            </a:r>
          </a:p>
        </p:txBody>
      </p:sp>
    </p:spTree>
    <p:extLst>
      <p:ext uri="{BB962C8B-B14F-4D97-AF65-F5344CB8AC3E}">
        <p14:creationId xmlns:p14="http://schemas.microsoft.com/office/powerpoint/2010/main" val="225905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60C0-2789-47B0-9DB5-242C3E225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47641C-B9A5-4177-BA2D-951AA7C9EC8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F848CFF-83E2-4853-8224-80AEFCE78413}"/>
              </a:ext>
            </a:extLst>
          </p:cNvPr>
          <p:cNvPicPr>
            <a:picLocks noChangeAspect="1"/>
          </p:cNvPicPr>
          <p:nvPr/>
        </p:nvPicPr>
        <p:blipFill>
          <a:blip r:embed="rId3"/>
          <a:stretch>
            <a:fillRect/>
          </a:stretch>
        </p:blipFill>
        <p:spPr>
          <a:xfrm>
            <a:off x="114132" y="0"/>
            <a:ext cx="11963736" cy="6858000"/>
          </a:xfrm>
          <a:prstGeom prst="rect">
            <a:avLst/>
          </a:prstGeom>
        </p:spPr>
      </p:pic>
    </p:spTree>
    <p:extLst>
      <p:ext uri="{BB962C8B-B14F-4D97-AF65-F5344CB8AC3E}">
        <p14:creationId xmlns:p14="http://schemas.microsoft.com/office/powerpoint/2010/main" val="328135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9872-16B0-415D-AF3D-587D3125A127}"/>
              </a:ext>
            </a:extLst>
          </p:cNvPr>
          <p:cNvSpPr>
            <a:spLocks noGrp="1"/>
          </p:cNvSpPr>
          <p:nvPr>
            <p:ph type="title"/>
          </p:nvPr>
        </p:nvSpPr>
        <p:spPr>
          <a:xfrm>
            <a:off x="838200" y="365125"/>
            <a:ext cx="10515600" cy="953681"/>
          </a:xfrm>
        </p:spPr>
        <p:txBody>
          <a:bodyPr>
            <a:normAutofit fontScale="90000"/>
          </a:bodyPr>
          <a:lstStyle/>
          <a:p>
            <a:pPr>
              <a:lnSpc>
                <a:spcPct val="100000"/>
              </a:lnSpc>
            </a:pPr>
            <a:r>
              <a:rPr lang="en-US" dirty="0"/>
              <a:t>Chart of Accounts</a:t>
            </a:r>
            <a:br>
              <a:rPr lang="en-US" dirty="0"/>
            </a:br>
            <a:r>
              <a:rPr lang="en-US" sz="3200" dirty="0"/>
              <a:t>Account Hierarchy</a:t>
            </a:r>
            <a:r>
              <a:rPr lang="en-US" dirty="0"/>
              <a:t>	</a:t>
            </a:r>
          </a:p>
        </p:txBody>
      </p:sp>
      <p:sp>
        <p:nvSpPr>
          <p:cNvPr id="3" name="Content Placeholder 2">
            <a:extLst>
              <a:ext uri="{FF2B5EF4-FFF2-40B4-BE49-F238E27FC236}">
                <a16:creationId xmlns:a16="http://schemas.microsoft.com/office/drawing/2014/main" id="{D3EB166F-F2AB-44F5-BAE9-AB656FA42209}"/>
              </a:ext>
            </a:extLst>
          </p:cNvPr>
          <p:cNvSpPr>
            <a:spLocks noGrp="1"/>
          </p:cNvSpPr>
          <p:nvPr>
            <p:ph idx="1"/>
          </p:nvPr>
        </p:nvSpPr>
        <p:spPr>
          <a:xfrm>
            <a:off x="838200" y="1814991"/>
            <a:ext cx="10515600" cy="4383789"/>
          </a:xfrm>
        </p:spPr>
        <p:txBody>
          <a:bodyPr/>
          <a:lstStyle/>
          <a:p>
            <a:endParaRPr lang="en-US" dirty="0"/>
          </a:p>
          <a:p>
            <a:endParaRPr lang="en-US" dirty="0"/>
          </a:p>
        </p:txBody>
      </p:sp>
      <p:sp>
        <p:nvSpPr>
          <p:cNvPr id="5" name="Rectangle: Single Corner Rounded 4">
            <a:extLst>
              <a:ext uri="{FF2B5EF4-FFF2-40B4-BE49-F238E27FC236}">
                <a16:creationId xmlns:a16="http://schemas.microsoft.com/office/drawing/2014/main" id="{206CDF4A-AE61-4210-AB9C-490D30E8E150}"/>
              </a:ext>
            </a:extLst>
          </p:cNvPr>
          <p:cNvSpPr/>
          <p:nvPr/>
        </p:nvSpPr>
        <p:spPr>
          <a:xfrm>
            <a:off x="3657599" y="1577828"/>
            <a:ext cx="4359349" cy="94537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Business Area: 2730</a:t>
            </a:r>
          </a:p>
          <a:p>
            <a:pPr algn="ctr"/>
            <a:r>
              <a:rPr lang="en-US" dirty="0"/>
              <a:t>Penn State York</a:t>
            </a:r>
          </a:p>
        </p:txBody>
      </p:sp>
      <p:sp>
        <p:nvSpPr>
          <p:cNvPr id="6" name="Rectangle: Single Corner Rounded 5">
            <a:extLst>
              <a:ext uri="{FF2B5EF4-FFF2-40B4-BE49-F238E27FC236}">
                <a16:creationId xmlns:a16="http://schemas.microsoft.com/office/drawing/2014/main" id="{5FEA03E5-0DB2-487C-8FA4-C01FFCF7064A}"/>
              </a:ext>
            </a:extLst>
          </p:cNvPr>
          <p:cNvSpPr/>
          <p:nvPr/>
        </p:nvSpPr>
        <p:spPr>
          <a:xfrm>
            <a:off x="8024038" y="3838075"/>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chemeClr val="accent1">
                    <a:lumMod val="50000"/>
                  </a:schemeClr>
                </a:solidFill>
              </a:rPr>
              <a:t>03</a:t>
            </a:r>
            <a:r>
              <a:rPr lang="en-US" dirty="0">
                <a:solidFill>
                  <a:schemeClr val="accent2">
                    <a:lumMod val="60000"/>
                    <a:lumOff val="40000"/>
                  </a:schemeClr>
                </a:solidFill>
              </a:rPr>
              <a:t>00000</a:t>
            </a:r>
          </a:p>
        </p:txBody>
      </p:sp>
      <p:sp>
        <p:nvSpPr>
          <p:cNvPr id="7" name="Rectangle: Single Corner Rounded 6">
            <a:extLst>
              <a:ext uri="{FF2B5EF4-FFF2-40B4-BE49-F238E27FC236}">
                <a16:creationId xmlns:a16="http://schemas.microsoft.com/office/drawing/2014/main" id="{33FD72A3-ED89-45F9-96CF-86CE762B8ECD}"/>
              </a:ext>
            </a:extLst>
          </p:cNvPr>
          <p:cNvSpPr/>
          <p:nvPr/>
        </p:nvSpPr>
        <p:spPr>
          <a:xfrm>
            <a:off x="4688958" y="3838076"/>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chemeClr val="accent1">
                    <a:lumMod val="50000"/>
                  </a:schemeClr>
                </a:solidFill>
              </a:rPr>
              <a:t>02</a:t>
            </a:r>
            <a:r>
              <a:rPr lang="en-US" dirty="0">
                <a:solidFill>
                  <a:schemeClr val="accent2">
                    <a:lumMod val="60000"/>
                    <a:lumOff val="40000"/>
                  </a:schemeClr>
                </a:solidFill>
              </a:rPr>
              <a:t>00000</a:t>
            </a:r>
          </a:p>
        </p:txBody>
      </p:sp>
      <p:sp>
        <p:nvSpPr>
          <p:cNvPr id="8" name="Rectangle: Single Corner Rounded 7">
            <a:extLst>
              <a:ext uri="{FF2B5EF4-FFF2-40B4-BE49-F238E27FC236}">
                <a16:creationId xmlns:a16="http://schemas.microsoft.com/office/drawing/2014/main" id="{01CDFD59-0A16-4F22-96F0-2F429FB29B20}"/>
              </a:ext>
            </a:extLst>
          </p:cNvPr>
          <p:cNvSpPr/>
          <p:nvPr/>
        </p:nvSpPr>
        <p:spPr>
          <a:xfrm>
            <a:off x="1244009" y="3888525"/>
            <a:ext cx="2679404" cy="73663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Cost Center/Fund Center</a:t>
            </a:r>
          </a:p>
          <a:p>
            <a:pPr algn="ctr"/>
            <a:r>
              <a:rPr lang="en-US" dirty="0"/>
              <a:t>273</a:t>
            </a:r>
            <a:r>
              <a:rPr lang="en-US" dirty="0">
                <a:solidFill>
                  <a:srgbClr val="002060"/>
                </a:solidFill>
              </a:rPr>
              <a:t>01</a:t>
            </a:r>
            <a:r>
              <a:rPr lang="en-US" dirty="0">
                <a:solidFill>
                  <a:schemeClr val="accent2">
                    <a:lumMod val="60000"/>
                    <a:lumOff val="40000"/>
                  </a:schemeClr>
                </a:solidFill>
              </a:rPr>
              <a:t>00000</a:t>
            </a:r>
          </a:p>
        </p:txBody>
      </p:sp>
      <p:sp>
        <p:nvSpPr>
          <p:cNvPr id="12" name="Rectangle: Single Corner Rounded 11">
            <a:extLst>
              <a:ext uri="{FF2B5EF4-FFF2-40B4-BE49-F238E27FC236}">
                <a16:creationId xmlns:a16="http://schemas.microsoft.com/office/drawing/2014/main" id="{33AC1451-B13F-4BA9-8A9C-E7EFB4A323A4}"/>
              </a:ext>
            </a:extLst>
          </p:cNvPr>
          <p:cNvSpPr/>
          <p:nvPr/>
        </p:nvSpPr>
        <p:spPr>
          <a:xfrm>
            <a:off x="8016948" y="2647507"/>
            <a:ext cx="2686494" cy="86012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03</a:t>
            </a:r>
          </a:p>
          <a:p>
            <a:pPr algn="ctr"/>
            <a:r>
              <a:rPr lang="en-US" dirty="0"/>
              <a:t>  Business Services</a:t>
            </a:r>
            <a:r>
              <a:rPr lang="en-US" sz="1400" dirty="0"/>
              <a:t>	</a:t>
            </a:r>
          </a:p>
        </p:txBody>
      </p:sp>
      <p:sp>
        <p:nvSpPr>
          <p:cNvPr id="13" name="Rectangle: Single Corner Rounded 12">
            <a:extLst>
              <a:ext uri="{FF2B5EF4-FFF2-40B4-BE49-F238E27FC236}">
                <a16:creationId xmlns:a16="http://schemas.microsoft.com/office/drawing/2014/main" id="{9ED233F0-FB68-4E99-86D9-632D3B8D6AE3}"/>
              </a:ext>
            </a:extLst>
          </p:cNvPr>
          <p:cNvSpPr/>
          <p:nvPr/>
        </p:nvSpPr>
        <p:spPr>
          <a:xfrm>
            <a:off x="4658832" y="2602376"/>
            <a:ext cx="2709530" cy="93566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Department 02</a:t>
            </a:r>
          </a:p>
          <a:p>
            <a:pPr algn="ctr"/>
            <a:r>
              <a:rPr lang="en-US" dirty="0"/>
              <a:t>           Finance 		</a:t>
            </a:r>
          </a:p>
        </p:txBody>
      </p:sp>
      <p:sp>
        <p:nvSpPr>
          <p:cNvPr id="14" name="Rectangle: Single Corner Rounded 13">
            <a:extLst>
              <a:ext uri="{FF2B5EF4-FFF2-40B4-BE49-F238E27FC236}">
                <a16:creationId xmlns:a16="http://schemas.microsoft.com/office/drawing/2014/main" id="{18BC052D-9669-4844-9203-92D82BF9D7AA}"/>
              </a:ext>
            </a:extLst>
          </p:cNvPr>
          <p:cNvSpPr/>
          <p:nvPr/>
        </p:nvSpPr>
        <p:spPr>
          <a:xfrm>
            <a:off x="1244009" y="2602376"/>
            <a:ext cx="2679405" cy="93566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Department 01</a:t>
            </a:r>
          </a:p>
          <a:p>
            <a:pPr algn="ctr"/>
            <a:r>
              <a:rPr lang="en-US" dirty="0"/>
              <a:t>      Chancellor	</a:t>
            </a:r>
          </a:p>
        </p:txBody>
      </p:sp>
      <p:sp>
        <p:nvSpPr>
          <p:cNvPr id="15" name="Rectangle: Single Corner Rounded 14">
            <a:extLst>
              <a:ext uri="{FF2B5EF4-FFF2-40B4-BE49-F238E27FC236}">
                <a16:creationId xmlns:a16="http://schemas.microsoft.com/office/drawing/2014/main" id="{5C212D71-AEB6-4B30-844C-43373546E2A2}"/>
              </a:ext>
            </a:extLst>
          </p:cNvPr>
          <p:cNvSpPr/>
          <p:nvPr/>
        </p:nvSpPr>
        <p:spPr>
          <a:xfrm>
            <a:off x="1984744" y="4862324"/>
            <a:ext cx="3759108" cy="1591339"/>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Internal Order</a:t>
            </a:r>
          </a:p>
          <a:p>
            <a:pPr algn="ctr"/>
            <a:r>
              <a:rPr lang="en-US" dirty="0">
                <a:solidFill>
                  <a:schemeClr val="accent1">
                    <a:lumMod val="50000"/>
                  </a:schemeClr>
                </a:solidFill>
              </a:rPr>
              <a:t>Funded Program (FM)</a:t>
            </a:r>
          </a:p>
          <a:p>
            <a:pPr algn="ctr"/>
            <a:r>
              <a:rPr lang="en-US" dirty="0">
                <a:solidFill>
                  <a:schemeClr val="accent1">
                    <a:lumMod val="50000"/>
                  </a:schemeClr>
                </a:solidFill>
              </a:rPr>
              <a:t>Sponsored Program (GM)</a:t>
            </a:r>
          </a:p>
          <a:p>
            <a:pPr algn="ctr"/>
            <a:r>
              <a:rPr lang="en-US" dirty="0">
                <a:solidFill>
                  <a:schemeClr val="accent1">
                    <a:lumMod val="50000"/>
                  </a:schemeClr>
                </a:solidFill>
              </a:rPr>
              <a:t>Begins with 10-89</a:t>
            </a:r>
            <a:endParaRPr lang="en-US" dirty="0"/>
          </a:p>
        </p:txBody>
      </p:sp>
      <p:sp>
        <p:nvSpPr>
          <p:cNvPr id="17" name="Rectangle: Single Corner Rounded 16">
            <a:extLst>
              <a:ext uri="{FF2B5EF4-FFF2-40B4-BE49-F238E27FC236}">
                <a16:creationId xmlns:a16="http://schemas.microsoft.com/office/drawing/2014/main" id="{98313D23-8830-481B-9151-4AAB1D077DFF}"/>
              </a:ext>
            </a:extLst>
          </p:cNvPr>
          <p:cNvSpPr/>
          <p:nvPr/>
        </p:nvSpPr>
        <p:spPr>
          <a:xfrm>
            <a:off x="6738443" y="4844604"/>
            <a:ext cx="3620765" cy="1591339"/>
          </a:xfrm>
          <a:prstGeom prst="round1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WBS – Work Breakdown Structure</a:t>
            </a:r>
          </a:p>
          <a:p>
            <a:pPr algn="ctr"/>
            <a:r>
              <a:rPr lang="en-US" dirty="0">
                <a:solidFill>
                  <a:schemeClr val="accent1">
                    <a:lumMod val="50000"/>
                  </a:schemeClr>
                </a:solidFill>
              </a:rPr>
              <a:t>Funded Program (FM)</a:t>
            </a:r>
          </a:p>
          <a:p>
            <a:pPr algn="ctr"/>
            <a:r>
              <a:rPr lang="en-US" dirty="0">
                <a:solidFill>
                  <a:schemeClr val="accent1">
                    <a:lumMod val="50000"/>
                  </a:schemeClr>
                </a:solidFill>
              </a:rPr>
              <a:t>Sponsored Program (GM)</a:t>
            </a:r>
          </a:p>
          <a:p>
            <a:pPr algn="ctr"/>
            <a:r>
              <a:rPr lang="en-US" dirty="0">
                <a:solidFill>
                  <a:schemeClr val="accent1">
                    <a:lumMod val="50000"/>
                  </a:schemeClr>
                </a:solidFill>
              </a:rPr>
              <a:t>Begins with 95-99 (not commonly used at the campus level)</a:t>
            </a:r>
          </a:p>
          <a:p>
            <a:pPr algn="ctr"/>
            <a:endParaRPr lang="en-US" dirty="0">
              <a:solidFill>
                <a:schemeClr val="accent1">
                  <a:lumMod val="50000"/>
                </a:schemeClr>
              </a:solidFill>
            </a:endParaRPr>
          </a:p>
        </p:txBody>
      </p:sp>
    </p:spTree>
    <p:extLst>
      <p:ext uri="{BB962C8B-B14F-4D97-AF65-F5344CB8AC3E}">
        <p14:creationId xmlns:p14="http://schemas.microsoft.com/office/powerpoint/2010/main" val="21138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87658F-FA9C-4F96-A4A8-D1DB460DF081}"/>
              </a:ext>
            </a:extLst>
          </p:cNvPr>
          <p:cNvPicPr>
            <a:picLocks noGrp="1" noChangeAspect="1"/>
          </p:cNvPicPr>
          <p:nvPr>
            <p:ph idx="1"/>
          </p:nvPr>
        </p:nvPicPr>
        <p:blipFill>
          <a:blip r:embed="rId3"/>
          <a:stretch>
            <a:fillRect/>
          </a:stretch>
        </p:blipFill>
        <p:spPr>
          <a:xfrm>
            <a:off x="190179" y="0"/>
            <a:ext cx="11425561" cy="6711519"/>
          </a:xfrm>
          <a:prstGeom prst="rect">
            <a:avLst/>
          </a:prstGeom>
        </p:spPr>
      </p:pic>
    </p:spTree>
    <p:extLst>
      <p:ext uri="{BB962C8B-B14F-4D97-AF65-F5344CB8AC3E}">
        <p14:creationId xmlns:p14="http://schemas.microsoft.com/office/powerpoint/2010/main" val="2546177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1438</Words>
  <Application>Microsoft Office PowerPoint</Application>
  <PresentationFormat>Widescreen</PresentationFormat>
  <Paragraphs>194</Paragraphs>
  <Slides>23</Slides>
  <Notes>23</Notes>
  <HiddenSlides>0</HiddenSlides>
  <MMClips>0</MMClips>
  <ScaleCrop>false</ScaleCrop>
  <HeadingPairs>
    <vt:vector size="8" baseType="variant">
      <vt:variant>
        <vt:lpstr>Fonts Used</vt:lpstr>
      </vt:variant>
      <vt:variant>
        <vt:i4>6</vt:i4>
      </vt:variant>
      <vt:variant>
        <vt:lpstr>Theme</vt:lpstr>
      </vt:variant>
      <vt:variant>
        <vt:i4>2</vt:i4>
      </vt:variant>
      <vt:variant>
        <vt:lpstr>Links</vt:lpstr>
      </vt:variant>
      <vt:variant>
        <vt:i4>1</vt:i4>
      </vt:variant>
      <vt:variant>
        <vt:lpstr>Slide Titles</vt:lpstr>
      </vt:variant>
      <vt:variant>
        <vt:i4>23</vt:i4>
      </vt:variant>
    </vt:vector>
  </HeadingPairs>
  <TitlesOfParts>
    <vt:vector size="32" baseType="lpstr">
      <vt:lpstr>&amp;quot</vt:lpstr>
      <vt:lpstr>Arial</vt:lpstr>
      <vt:lpstr>Calibri</vt:lpstr>
      <vt:lpstr>Calibri Light</vt:lpstr>
      <vt:lpstr>Franklin Gothic Book</vt:lpstr>
      <vt:lpstr>Rockwell</vt:lpstr>
      <vt:lpstr>Office Theme</vt:lpstr>
      <vt:lpstr>Retrospect</vt:lpstr>
      <vt:lpstr>file:///\\y5-o2.ad.psu.edu\o-drives$\finance\Simba\Cost%20Center%20Crosswalk\York%20-%20IBIS%20Budget%20to%20SIMBA%20Cost%20Center%20Crosswalk%20(2)%20oct%2025%202019.xlsx</vt:lpstr>
      <vt:lpstr>SIMBA   Let’s take the journey together </vt:lpstr>
      <vt:lpstr>What Will Happen </vt:lpstr>
      <vt:lpstr>Terminology</vt:lpstr>
      <vt:lpstr>Terminology (Continued)</vt:lpstr>
      <vt:lpstr>PowerPoint Presentation</vt:lpstr>
      <vt:lpstr>Chart of Accounts Account Hierarchy </vt:lpstr>
      <vt:lpstr>PowerPoint Presentation</vt:lpstr>
      <vt:lpstr>Chart of Accounts Account Hierarchy </vt:lpstr>
      <vt:lpstr>PowerPoint Presentation</vt:lpstr>
      <vt:lpstr>What do we know about our chart of accounts?</vt:lpstr>
      <vt:lpstr> York’s Chart of Account </vt:lpstr>
      <vt:lpstr>System Access is Changing</vt:lpstr>
      <vt:lpstr>How we do Business is changing</vt:lpstr>
      <vt:lpstr>New Process for Good and Services Purchasing Card (PCARD) Transactions</vt:lpstr>
      <vt:lpstr>New Process for Good and Services Purchasing Card (PCARD) Transactions (continued)</vt:lpstr>
      <vt:lpstr>Prepare for the Journey</vt:lpstr>
      <vt:lpstr>PowerPoint Presentation</vt:lpstr>
      <vt:lpstr>PowerPoint Presentation</vt:lpstr>
      <vt:lpstr>Prepare Now</vt:lpstr>
      <vt:lpstr>Post-Production Support</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SIMBA   Let’s take the journey together</dc:title>
  <dc:creator>Denise Flinchbaugh</dc:creator>
  <cp:lastModifiedBy>Royer, Joe</cp:lastModifiedBy>
  <cp:revision>22</cp:revision>
  <cp:lastPrinted>2020-02-11T19:29:55Z</cp:lastPrinted>
  <dcterms:created xsi:type="dcterms:W3CDTF">2020-02-10T16:28:55Z</dcterms:created>
  <dcterms:modified xsi:type="dcterms:W3CDTF">2020-02-13T13:52:17Z</dcterms:modified>
</cp:coreProperties>
</file>